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62" r:id="rId2"/>
    <p:sldId id="283" r:id="rId3"/>
    <p:sldId id="263" r:id="rId4"/>
    <p:sldId id="301" r:id="rId5"/>
    <p:sldId id="259" r:id="rId6"/>
    <p:sldId id="260" r:id="rId7"/>
    <p:sldId id="268" r:id="rId8"/>
    <p:sldId id="308" r:id="rId9"/>
    <p:sldId id="269" r:id="rId10"/>
    <p:sldId id="270" r:id="rId11"/>
    <p:sldId id="312" r:id="rId12"/>
    <p:sldId id="264" r:id="rId13"/>
    <p:sldId id="265" r:id="rId14"/>
    <p:sldId id="266" r:id="rId15"/>
    <p:sldId id="310" r:id="rId16"/>
    <p:sldId id="296" r:id="rId17"/>
    <p:sldId id="307" r:id="rId18"/>
    <p:sldId id="299" r:id="rId19"/>
    <p:sldId id="297" r:id="rId20"/>
    <p:sldId id="276" r:id="rId21"/>
    <p:sldId id="304" r:id="rId22"/>
    <p:sldId id="309" r:id="rId23"/>
    <p:sldId id="275" r:id="rId24"/>
    <p:sldId id="290" r:id="rId25"/>
    <p:sldId id="278" r:id="rId26"/>
    <p:sldId id="280" r:id="rId27"/>
    <p:sldId id="273" r:id="rId28"/>
    <p:sldId id="306" r:id="rId29"/>
    <p:sldId id="295" r:id="rId30"/>
    <p:sldId id="277" r:id="rId31"/>
    <p:sldId id="305" r:id="rId32"/>
    <p:sldId id="284" r:id="rId33"/>
    <p:sldId id="285" r:id="rId34"/>
    <p:sldId id="286" r:id="rId35"/>
    <p:sldId id="287" r:id="rId36"/>
    <p:sldId id="288" r:id="rId37"/>
    <p:sldId id="311" r:id="rId38"/>
    <p:sldId id="274" r:id="rId39"/>
    <p:sldId id="267" r:id="rId40"/>
    <p:sldId id="302" r:id="rId41"/>
    <p:sldId id="271" r:id="rId42"/>
    <p:sldId id="279" r:id="rId43"/>
    <p:sldId id="281" r:id="rId44"/>
    <p:sldId id="282" r:id="rId45"/>
    <p:sldId id="293" r:id="rId46"/>
    <p:sldId id="294" r:id="rId47"/>
    <p:sldId id="272" r:id="rId48"/>
    <p:sldId id="289" r:id="rId49"/>
    <p:sldId id="300" r:id="rId50"/>
    <p:sldId id="292" r:id="rId51"/>
    <p:sldId id="303" r:id="rId52"/>
    <p:sldId id="298"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3DE5FD-9EF8-4969-91C0-6CA5F8022B68}">
          <p14:sldIdLst>
            <p14:sldId id="262"/>
            <p14:sldId id="283"/>
            <p14:sldId id="263"/>
            <p14:sldId id="301"/>
            <p14:sldId id="259"/>
            <p14:sldId id="260"/>
            <p14:sldId id="268"/>
            <p14:sldId id="308"/>
            <p14:sldId id="269"/>
            <p14:sldId id="270"/>
            <p14:sldId id="312"/>
          </p14:sldIdLst>
        </p14:section>
        <p14:section name="Writing BASE" id="{20F186B6-F7E4-4D47-B724-826C0BE44D53}">
          <p14:sldIdLst>
            <p14:sldId id="264"/>
            <p14:sldId id="265"/>
            <p14:sldId id="266"/>
            <p14:sldId id="310"/>
          </p14:sldIdLst>
        </p14:section>
        <p14:section name="Emotional Habits" id="{93444BE9-9065-45A1-8988-FB0DB6CAC106}">
          <p14:sldIdLst>
            <p14:sldId id="296"/>
            <p14:sldId id="307"/>
            <p14:sldId id="299"/>
            <p14:sldId id="297"/>
          </p14:sldIdLst>
        </p14:section>
        <p14:section name="Behavioral Habits" id="{5BE4CEE2-CB24-4855-AC75-9FBB4C8B7B33}">
          <p14:sldIdLst>
            <p14:sldId id="276"/>
            <p14:sldId id="304"/>
            <p14:sldId id="309"/>
            <p14:sldId id="275"/>
            <p14:sldId id="290"/>
            <p14:sldId id="278"/>
            <p14:sldId id="280"/>
          </p14:sldIdLst>
        </p14:section>
        <p14:section name="Social Habits" id="{9937D6E8-CB99-4399-ACC8-57F5DAB77191}">
          <p14:sldIdLst>
            <p14:sldId id="273"/>
            <p14:sldId id="306"/>
            <p14:sldId id="295"/>
          </p14:sldIdLst>
        </p14:section>
        <p14:section name="Artisanal Habits" id="{7DC5487E-724A-4B5B-A1BE-CDC68722AC6F}">
          <p14:sldIdLst>
            <p14:sldId id="277"/>
            <p14:sldId id="305"/>
            <p14:sldId id="284"/>
            <p14:sldId id="285"/>
            <p14:sldId id="286"/>
            <p14:sldId id="287"/>
            <p14:sldId id="288"/>
          </p14:sldIdLst>
        </p14:section>
        <p14:section name="Things to Try" id="{CF7D79AC-994A-4D8C-85A5-8446FCC4E91D}">
          <p14:sldIdLst>
            <p14:sldId id="311"/>
            <p14:sldId id="274"/>
            <p14:sldId id="267"/>
            <p14:sldId id="302"/>
            <p14:sldId id="271"/>
            <p14:sldId id="279"/>
            <p14:sldId id="281"/>
            <p14:sldId id="282"/>
            <p14:sldId id="293"/>
            <p14:sldId id="294"/>
            <p14:sldId id="272"/>
            <p14:sldId id="289"/>
          </p14:sldIdLst>
        </p14:section>
        <p14:section name="Other Quotes" id="{A40E6C2E-1CC3-4CAF-9064-8C86F88C8A3D}">
          <p14:sldIdLst>
            <p14:sldId id="300"/>
            <p14:sldId id="292"/>
            <p14:sldId id="303"/>
            <p14:sldId id="2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89" autoAdjust="0"/>
  </p:normalViewPr>
  <p:slideViewPr>
    <p:cSldViewPr snapToGrid="0" showGuides="1">
      <p:cViewPr varScale="1">
        <p:scale>
          <a:sx n="87" d="100"/>
          <a:sy n="87" d="100"/>
        </p:scale>
        <p:origin x="45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646C79-50FE-481D-AD76-DE883FA4B1C2}" type="doc">
      <dgm:prSet loTypeId="urn:microsoft.com/office/officeart/2005/8/layout/gear1" loCatId="relationship" qsTypeId="urn:microsoft.com/office/officeart/2005/8/quickstyle/simple1" qsCatId="simple" csTypeId="urn:microsoft.com/office/officeart/2005/8/colors/colorful2" csCatId="colorful" phldr="1"/>
      <dgm:spPr/>
    </dgm:pt>
    <dgm:pt modelId="{0150EDB7-F518-4B5F-BBBE-9E4CC73F6743}">
      <dgm:prSet phldrT="[Text]"/>
      <dgm:spPr/>
      <dgm:t>
        <a:bodyPr/>
        <a:lstStyle/>
        <a:p>
          <a:r>
            <a:rPr lang="en-US" dirty="0"/>
            <a:t>???</a:t>
          </a:r>
        </a:p>
      </dgm:t>
    </dgm:pt>
    <dgm:pt modelId="{186962D0-2BA6-436D-8E82-DDB80CDE7B27}" type="parTrans" cxnId="{5EDDCC79-D308-4629-9AE4-6322C0C9E20C}">
      <dgm:prSet/>
      <dgm:spPr/>
      <dgm:t>
        <a:bodyPr/>
        <a:lstStyle/>
        <a:p>
          <a:endParaRPr lang="en-US"/>
        </a:p>
      </dgm:t>
    </dgm:pt>
    <dgm:pt modelId="{507FCDDE-D33F-40C0-BCB2-B73744E8D176}" type="sibTrans" cxnId="{5EDDCC79-D308-4629-9AE4-6322C0C9E20C}">
      <dgm:prSet/>
      <dgm:spPr/>
      <dgm:t>
        <a:bodyPr/>
        <a:lstStyle/>
        <a:p>
          <a:endParaRPr lang="en-US"/>
        </a:p>
      </dgm:t>
    </dgm:pt>
    <dgm:pt modelId="{DF6DEF96-0EDF-4987-A70B-042585417853}">
      <dgm:prSet phldrT="[Text]"/>
      <dgm:spPr/>
      <dgm:t>
        <a:bodyPr/>
        <a:lstStyle/>
        <a:p>
          <a:r>
            <a:rPr lang="en-US" dirty="0"/>
            <a:t>??</a:t>
          </a:r>
        </a:p>
      </dgm:t>
    </dgm:pt>
    <dgm:pt modelId="{6672BE9E-CE25-4AE7-B9BB-BB98B425787C}" type="parTrans" cxnId="{EA9DA28E-F646-4186-BC14-87F15D483196}">
      <dgm:prSet/>
      <dgm:spPr/>
      <dgm:t>
        <a:bodyPr/>
        <a:lstStyle/>
        <a:p>
          <a:endParaRPr lang="en-US"/>
        </a:p>
      </dgm:t>
    </dgm:pt>
    <dgm:pt modelId="{FBDE637F-80FD-4022-A865-3C59EEC961FB}" type="sibTrans" cxnId="{EA9DA28E-F646-4186-BC14-87F15D483196}">
      <dgm:prSet/>
      <dgm:spPr/>
      <dgm:t>
        <a:bodyPr/>
        <a:lstStyle/>
        <a:p>
          <a:endParaRPr lang="en-US"/>
        </a:p>
      </dgm:t>
    </dgm:pt>
    <dgm:pt modelId="{D2F6DD2D-BF05-43B7-B00A-FF400B75CE20}">
      <dgm:prSet phldrT="[Text]"/>
      <dgm:spPr/>
      <dgm:t>
        <a:bodyPr/>
        <a:lstStyle/>
        <a:p>
          <a:r>
            <a:rPr lang="en-US" dirty="0"/>
            <a:t>?</a:t>
          </a:r>
        </a:p>
      </dgm:t>
    </dgm:pt>
    <dgm:pt modelId="{3895B99C-0038-4349-8AA2-86E02AEB5190}" type="parTrans" cxnId="{C9961D28-6FF2-4E85-93A4-5C6156B8632F}">
      <dgm:prSet/>
      <dgm:spPr/>
      <dgm:t>
        <a:bodyPr/>
        <a:lstStyle/>
        <a:p>
          <a:endParaRPr lang="en-US"/>
        </a:p>
      </dgm:t>
    </dgm:pt>
    <dgm:pt modelId="{EDFC92A6-3605-49FE-8E28-3DA7DD1AB665}" type="sibTrans" cxnId="{C9961D28-6FF2-4E85-93A4-5C6156B8632F}">
      <dgm:prSet/>
      <dgm:spPr/>
      <dgm:t>
        <a:bodyPr/>
        <a:lstStyle/>
        <a:p>
          <a:endParaRPr lang="en-US"/>
        </a:p>
      </dgm:t>
    </dgm:pt>
    <dgm:pt modelId="{E62945BA-6251-472A-96D3-C97826F36897}" type="pres">
      <dgm:prSet presAssocID="{79646C79-50FE-481D-AD76-DE883FA4B1C2}" presName="composite" presStyleCnt="0">
        <dgm:presLayoutVars>
          <dgm:chMax val="3"/>
          <dgm:animLvl val="lvl"/>
          <dgm:resizeHandles val="exact"/>
        </dgm:presLayoutVars>
      </dgm:prSet>
      <dgm:spPr/>
    </dgm:pt>
    <dgm:pt modelId="{81994C62-E6E8-4817-9E91-1E8772C2EBF0}" type="pres">
      <dgm:prSet presAssocID="{0150EDB7-F518-4B5F-BBBE-9E4CC73F6743}" presName="gear1" presStyleLbl="node1" presStyleIdx="0" presStyleCnt="3">
        <dgm:presLayoutVars>
          <dgm:chMax val="1"/>
          <dgm:bulletEnabled val="1"/>
        </dgm:presLayoutVars>
      </dgm:prSet>
      <dgm:spPr/>
    </dgm:pt>
    <dgm:pt modelId="{AA2B81D1-757A-45CF-94D0-98796E56631D}" type="pres">
      <dgm:prSet presAssocID="{0150EDB7-F518-4B5F-BBBE-9E4CC73F6743}" presName="gear1srcNode" presStyleLbl="node1" presStyleIdx="0" presStyleCnt="3"/>
      <dgm:spPr/>
    </dgm:pt>
    <dgm:pt modelId="{93E09D19-C6CD-4574-A8A1-29AC073DB310}" type="pres">
      <dgm:prSet presAssocID="{0150EDB7-F518-4B5F-BBBE-9E4CC73F6743}" presName="gear1dstNode" presStyleLbl="node1" presStyleIdx="0" presStyleCnt="3"/>
      <dgm:spPr/>
    </dgm:pt>
    <dgm:pt modelId="{872FACDE-2C83-4097-A8C8-BEAC5CAEFEF9}" type="pres">
      <dgm:prSet presAssocID="{DF6DEF96-0EDF-4987-A70B-042585417853}" presName="gear2" presStyleLbl="node1" presStyleIdx="1" presStyleCnt="3">
        <dgm:presLayoutVars>
          <dgm:chMax val="1"/>
          <dgm:bulletEnabled val="1"/>
        </dgm:presLayoutVars>
      </dgm:prSet>
      <dgm:spPr/>
    </dgm:pt>
    <dgm:pt modelId="{AD03478E-A5A7-4ACD-A7FD-802B23B27152}" type="pres">
      <dgm:prSet presAssocID="{DF6DEF96-0EDF-4987-A70B-042585417853}" presName="gear2srcNode" presStyleLbl="node1" presStyleIdx="1" presStyleCnt="3"/>
      <dgm:spPr/>
    </dgm:pt>
    <dgm:pt modelId="{8FC058B2-C44E-4354-82B1-87C250788B48}" type="pres">
      <dgm:prSet presAssocID="{DF6DEF96-0EDF-4987-A70B-042585417853}" presName="gear2dstNode" presStyleLbl="node1" presStyleIdx="1" presStyleCnt="3"/>
      <dgm:spPr/>
    </dgm:pt>
    <dgm:pt modelId="{152037D7-347E-404C-8F0F-26C08C61134E}" type="pres">
      <dgm:prSet presAssocID="{D2F6DD2D-BF05-43B7-B00A-FF400B75CE20}" presName="gear3" presStyleLbl="node1" presStyleIdx="2" presStyleCnt="3"/>
      <dgm:spPr/>
    </dgm:pt>
    <dgm:pt modelId="{0A95AB50-9F52-4265-9EFA-96102BBE7947}" type="pres">
      <dgm:prSet presAssocID="{D2F6DD2D-BF05-43B7-B00A-FF400B75CE20}" presName="gear3tx" presStyleLbl="node1" presStyleIdx="2" presStyleCnt="3">
        <dgm:presLayoutVars>
          <dgm:chMax val="1"/>
          <dgm:bulletEnabled val="1"/>
        </dgm:presLayoutVars>
      </dgm:prSet>
      <dgm:spPr/>
    </dgm:pt>
    <dgm:pt modelId="{F6DEFFA4-EB9E-4694-8BE1-1F21294111B2}" type="pres">
      <dgm:prSet presAssocID="{D2F6DD2D-BF05-43B7-B00A-FF400B75CE20}" presName="gear3srcNode" presStyleLbl="node1" presStyleIdx="2" presStyleCnt="3"/>
      <dgm:spPr/>
    </dgm:pt>
    <dgm:pt modelId="{65460630-5228-4254-ADF4-C7E6B0F3D1CB}" type="pres">
      <dgm:prSet presAssocID="{D2F6DD2D-BF05-43B7-B00A-FF400B75CE20}" presName="gear3dstNode" presStyleLbl="node1" presStyleIdx="2" presStyleCnt="3"/>
      <dgm:spPr/>
    </dgm:pt>
    <dgm:pt modelId="{77C55913-9C52-4107-BA15-D5301087576E}" type="pres">
      <dgm:prSet presAssocID="{507FCDDE-D33F-40C0-BCB2-B73744E8D176}" presName="connector1" presStyleLbl="sibTrans2D1" presStyleIdx="0" presStyleCnt="3"/>
      <dgm:spPr/>
    </dgm:pt>
    <dgm:pt modelId="{8A3C3695-D929-4649-BD49-3062C6E843AC}" type="pres">
      <dgm:prSet presAssocID="{FBDE637F-80FD-4022-A865-3C59EEC961FB}" presName="connector2" presStyleLbl="sibTrans2D1" presStyleIdx="1" presStyleCnt="3"/>
      <dgm:spPr/>
    </dgm:pt>
    <dgm:pt modelId="{77452A4C-D7E1-4F7C-829B-652CF27C11A8}" type="pres">
      <dgm:prSet presAssocID="{EDFC92A6-3605-49FE-8E28-3DA7DD1AB665}" presName="connector3" presStyleLbl="sibTrans2D1" presStyleIdx="2" presStyleCnt="3"/>
      <dgm:spPr/>
    </dgm:pt>
  </dgm:ptLst>
  <dgm:cxnLst>
    <dgm:cxn modelId="{B3EDE517-70B9-4373-AE66-9EB9B56F332D}" type="presOf" srcId="{D2F6DD2D-BF05-43B7-B00A-FF400B75CE20}" destId="{152037D7-347E-404C-8F0F-26C08C61134E}" srcOrd="0" destOrd="0" presId="urn:microsoft.com/office/officeart/2005/8/layout/gear1"/>
    <dgm:cxn modelId="{42BDF51F-1C19-4E3A-B16C-4BC5887A2AB9}" type="presOf" srcId="{FBDE637F-80FD-4022-A865-3C59EEC961FB}" destId="{8A3C3695-D929-4649-BD49-3062C6E843AC}" srcOrd="0" destOrd="0" presId="urn:microsoft.com/office/officeart/2005/8/layout/gear1"/>
    <dgm:cxn modelId="{C9961D28-6FF2-4E85-93A4-5C6156B8632F}" srcId="{79646C79-50FE-481D-AD76-DE883FA4B1C2}" destId="{D2F6DD2D-BF05-43B7-B00A-FF400B75CE20}" srcOrd="2" destOrd="0" parTransId="{3895B99C-0038-4349-8AA2-86E02AEB5190}" sibTransId="{EDFC92A6-3605-49FE-8E28-3DA7DD1AB665}"/>
    <dgm:cxn modelId="{1C9B3D28-0B5A-4786-93AE-D8EB1466D430}" type="presOf" srcId="{DF6DEF96-0EDF-4987-A70B-042585417853}" destId="{872FACDE-2C83-4097-A8C8-BEAC5CAEFEF9}" srcOrd="0" destOrd="0" presId="urn:microsoft.com/office/officeart/2005/8/layout/gear1"/>
    <dgm:cxn modelId="{62C0A261-B855-4A61-8B0B-061D842D312B}" type="presOf" srcId="{507FCDDE-D33F-40C0-BCB2-B73744E8D176}" destId="{77C55913-9C52-4107-BA15-D5301087576E}" srcOrd="0" destOrd="0" presId="urn:microsoft.com/office/officeart/2005/8/layout/gear1"/>
    <dgm:cxn modelId="{C3765549-49D4-48F6-8D6E-B96853EE4949}" type="presOf" srcId="{0150EDB7-F518-4B5F-BBBE-9E4CC73F6743}" destId="{AA2B81D1-757A-45CF-94D0-98796E56631D}" srcOrd="1" destOrd="0" presId="urn:microsoft.com/office/officeart/2005/8/layout/gear1"/>
    <dgm:cxn modelId="{5EDDCC79-D308-4629-9AE4-6322C0C9E20C}" srcId="{79646C79-50FE-481D-AD76-DE883FA4B1C2}" destId="{0150EDB7-F518-4B5F-BBBE-9E4CC73F6743}" srcOrd="0" destOrd="0" parTransId="{186962D0-2BA6-436D-8E82-DDB80CDE7B27}" sibTransId="{507FCDDE-D33F-40C0-BCB2-B73744E8D176}"/>
    <dgm:cxn modelId="{911C4386-D453-4719-91CF-6AA6DEA7F7C6}" type="presOf" srcId="{0150EDB7-F518-4B5F-BBBE-9E4CC73F6743}" destId="{93E09D19-C6CD-4574-A8A1-29AC073DB310}" srcOrd="2" destOrd="0" presId="urn:microsoft.com/office/officeart/2005/8/layout/gear1"/>
    <dgm:cxn modelId="{EA9DA28E-F646-4186-BC14-87F15D483196}" srcId="{79646C79-50FE-481D-AD76-DE883FA4B1C2}" destId="{DF6DEF96-0EDF-4987-A70B-042585417853}" srcOrd="1" destOrd="0" parTransId="{6672BE9E-CE25-4AE7-B9BB-BB98B425787C}" sibTransId="{FBDE637F-80FD-4022-A865-3C59EEC961FB}"/>
    <dgm:cxn modelId="{AA2BB8B0-B682-451A-A68A-69EE16D24EF3}" type="presOf" srcId="{D2F6DD2D-BF05-43B7-B00A-FF400B75CE20}" destId="{65460630-5228-4254-ADF4-C7E6B0F3D1CB}" srcOrd="3" destOrd="0" presId="urn:microsoft.com/office/officeart/2005/8/layout/gear1"/>
    <dgm:cxn modelId="{0FFE53B8-F08B-467B-9C41-22D4D4427EC7}" type="presOf" srcId="{D2F6DD2D-BF05-43B7-B00A-FF400B75CE20}" destId="{F6DEFFA4-EB9E-4694-8BE1-1F21294111B2}" srcOrd="2" destOrd="0" presId="urn:microsoft.com/office/officeart/2005/8/layout/gear1"/>
    <dgm:cxn modelId="{0FB3C1C3-B65A-4986-B3F5-D1993BB4F80E}" type="presOf" srcId="{0150EDB7-F518-4B5F-BBBE-9E4CC73F6743}" destId="{81994C62-E6E8-4817-9E91-1E8772C2EBF0}" srcOrd="0" destOrd="0" presId="urn:microsoft.com/office/officeart/2005/8/layout/gear1"/>
    <dgm:cxn modelId="{C85C36C7-4EDE-49B0-B0B8-F5E7DE121E6A}" type="presOf" srcId="{DF6DEF96-0EDF-4987-A70B-042585417853}" destId="{AD03478E-A5A7-4ACD-A7FD-802B23B27152}" srcOrd="1" destOrd="0" presId="urn:microsoft.com/office/officeart/2005/8/layout/gear1"/>
    <dgm:cxn modelId="{B9B103D0-AAA3-4E96-9345-21BAF4F36AE5}" type="presOf" srcId="{DF6DEF96-0EDF-4987-A70B-042585417853}" destId="{8FC058B2-C44E-4354-82B1-87C250788B48}" srcOrd="2" destOrd="0" presId="urn:microsoft.com/office/officeart/2005/8/layout/gear1"/>
    <dgm:cxn modelId="{1FD2C4D9-B2CB-4641-BD29-C355A751FDC5}" type="presOf" srcId="{D2F6DD2D-BF05-43B7-B00A-FF400B75CE20}" destId="{0A95AB50-9F52-4265-9EFA-96102BBE7947}" srcOrd="1" destOrd="0" presId="urn:microsoft.com/office/officeart/2005/8/layout/gear1"/>
    <dgm:cxn modelId="{E50585DF-8DBB-4643-AC6D-48902A6516C7}" type="presOf" srcId="{79646C79-50FE-481D-AD76-DE883FA4B1C2}" destId="{E62945BA-6251-472A-96D3-C97826F36897}" srcOrd="0" destOrd="0" presId="urn:microsoft.com/office/officeart/2005/8/layout/gear1"/>
    <dgm:cxn modelId="{1FA88FE6-CDF6-4533-B7A0-0357AFBDAF17}" type="presOf" srcId="{EDFC92A6-3605-49FE-8E28-3DA7DD1AB665}" destId="{77452A4C-D7E1-4F7C-829B-652CF27C11A8}" srcOrd="0" destOrd="0" presId="urn:microsoft.com/office/officeart/2005/8/layout/gear1"/>
    <dgm:cxn modelId="{AAEAF2A1-3ADF-43F6-85CB-0C8D05E27993}" type="presParOf" srcId="{E62945BA-6251-472A-96D3-C97826F36897}" destId="{81994C62-E6E8-4817-9E91-1E8772C2EBF0}" srcOrd="0" destOrd="0" presId="urn:microsoft.com/office/officeart/2005/8/layout/gear1"/>
    <dgm:cxn modelId="{16F12FE4-997E-42CD-A8B5-97C0EEA34506}" type="presParOf" srcId="{E62945BA-6251-472A-96D3-C97826F36897}" destId="{AA2B81D1-757A-45CF-94D0-98796E56631D}" srcOrd="1" destOrd="0" presId="urn:microsoft.com/office/officeart/2005/8/layout/gear1"/>
    <dgm:cxn modelId="{4C5F7881-F145-44ED-8F02-3D700247A661}" type="presParOf" srcId="{E62945BA-6251-472A-96D3-C97826F36897}" destId="{93E09D19-C6CD-4574-A8A1-29AC073DB310}" srcOrd="2" destOrd="0" presId="urn:microsoft.com/office/officeart/2005/8/layout/gear1"/>
    <dgm:cxn modelId="{5E09E44F-B2FA-4E45-AFEC-6B601105B9B4}" type="presParOf" srcId="{E62945BA-6251-472A-96D3-C97826F36897}" destId="{872FACDE-2C83-4097-A8C8-BEAC5CAEFEF9}" srcOrd="3" destOrd="0" presId="urn:microsoft.com/office/officeart/2005/8/layout/gear1"/>
    <dgm:cxn modelId="{395DAE87-57B8-4458-BAC6-981523456B87}" type="presParOf" srcId="{E62945BA-6251-472A-96D3-C97826F36897}" destId="{AD03478E-A5A7-4ACD-A7FD-802B23B27152}" srcOrd="4" destOrd="0" presId="urn:microsoft.com/office/officeart/2005/8/layout/gear1"/>
    <dgm:cxn modelId="{07A5C46A-4F2D-485F-8A78-F67A0063BB59}" type="presParOf" srcId="{E62945BA-6251-472A-96D3-C97826F36897}" destId="{8FC058B2-C44E-4354-82B1-87C250788B48}" srcOrd="5" destOrd="0" presId="urn:microsoft.com/office/officeart/2005/8/layout/gear1"/>
    <dgm:cxn modelId="{2216BC21-B45B-4735-ACE6-61867689D006}" type="presParOf" srcId="{E62945BA-6251-472A-96D3-C97826F36897}" destId="{152037D7-347E-404C-8F0F-26C08C61134E}" srcOrd="6" destOrd="0" presId="urn:microsoft.com/office/officeart/2005/8/layout/gear1"/>
    <dgm:cxn modelId="{E07BF3F7-B85E-4025-BD08-F9D98AD68D99}" type="presParOf" srcId="{E62945BA-6251-472A-96D3-C97826F36897}" destId="{0A95AB50-9F52-4265-9EFA-96102BBE7947}" srcOrd="7" destOrd="0" presId="urn:microsoft.com/office/officeart/2005/8/layout/gear1"/>
    <dgm:cxn modelId="{749B03BC-0342-4FA1-9E35-14F8C5503306}" type="presParOf" srcId="{E62945BA-6251-472A-96D3-C97826F36897}" destId="{F6DEFFA4-EB9E-4694-8BE1-1F21294111B2}" srcOrd="8" destOrd="0" presId="urn:microsoft.com/office/officeart/2005/8/layout/gear1"/>
    <dgm:cxn modelId="{2E40D0AA-4F41-4B17-8A60-3B8C39EEEA6A}" type="presParOf" srcId="{E62945BA-6251-472A-96D3-C97826F36897}" destId="{65460630-5228-4254-ADF4-C7E6B0F3D1CB}" srcOrd="9" destOrd="0" presId="urn:microsoft.com/office/officeart/2005/8/layout/gear1"/>
    <dgm:cxn modelId="{376726EC-5FF7-4F7E-B3C1-CD6C6B783803}" type="presParOf" srcId="{E62945BA-6251-472A-96D3-C97826F36897}" destId="{77C55913-9C52-4107-BA15-D5301087576E}" srcOrd="10" destOrd="0" presId="urn:microsoft.com/office/officeart/2005/8/layout/gear1"/>
    <dgm:cxn modelId="{AD813104-80E4-4AC5-9089-BBB89EBA22DF}" type="presParOf" srcId="{E62945BA-6251-472A-96D3-C97826F36897}" destId="{8A3C3695-D929-4649-BD49-3062C6E843AC}" srcOrd="11" destOrd="0" presId="urn:microsoft.com/office/officeart/2005/8/layout/gear1"/>
    <dgm:cxn modelId="{642979D7-D675-4A5A-80C9-A7D4E2CE655B}" type="presParOf" srcId="{E62945BA-6251-472A-96D3-C97826F36897}" destId="{77452A4C-D7E1-4F7C-829B-652CF27C11A8}"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94C62-E6E8-4817-9E91-1E8772C2EBF0}">
      <dsp:nvSpPr>
        <dsp:cNvPr id="0" name=""/>
        <dsp:cNvSpPr/>
      </dsp:nvSpPr>
      <dsp:spPr>
        <a:xfrm>
          <a:off x="2832241" y="1810511"/>
          <a:ext cx="2212848" cy="2212848"/>
        </a:xfrm>
        <a:prstGeom prst="gear9">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kern="1200" dirty="0"/>
            <a:t>???</a:t>
          </a:r>
        </a:p>
      </dsp:txBody>
      <dsp:txXfrm>
        <a:off x="3277122" y="2328860"/>
        <a:ext cx="1323086" cy="1137450"/>
      </dsp:txXfrm>
    </dsp:sp>
    <dsp:sp modelId="{872FACDE-2C83-4097-A8C8-BEAC5CAEFEF9}">
      <dsp:nvSpPr>
        <dsp:cNvPr id="0" name=""/>
        <dsp:cNvSpPr/>
      </dsp:nvSpPr>
      <dsp:spPr>
        <a:xfrm>
          <a:off x="1544765" y="1287475"/>
          <a:ext cx="1609344" cy="1609344"/>
        </a:xfrm>
        <a:prstGeom prst="gear6">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kern="1200" dirty="0"/>
            <a:t>??</a:t>
          </a:r>
        </a:p>
      </dsp:txBody>
      <dsp:txXfrm>
        <a:off x="1949922" y="1695081"/>
        <a:ext cx="799030" cy="794132"/>
      </dsp:txXfrm>
    </dsp:sp>
    <dsp:sp modelId="{152037D7-347E-404C-8F0F-26C08C61134E}">
      <dsp:nvSpPr>
        <dsp:cNvPr id="0" name=""/>
        <dsp:cNvSpPr/>
      </dsp:nvSpPr>
      <dsp:spPr>
        <a:xfrm rot="20700000">
          <a:off x="2446162" y="177192"/>
          <a:ext cx="1576828" cy="1576828"/>
        </a:xfrm>
        <a:prstGeom prst="gear6">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kern="1200" dirty="0"/>
            <a:t>?</a:t>
          </a:r>
        </a:p>
      </dsp:txBody>
      <dsp:txXfrm rot="-20700000">
        <a:off x="2792007" y="523036"/>
        <a:ext cx="885139" cy="885139"/>
      </dsp:txXfrm>
    </dsp:sp>
    <dsp:sp modelId="{77C55913-9C52-4107-BA15-D5301087576E}">
      <dsp:nvSpPr>
        <dsp:cNvPr id="0" name=""/>
        <dsp:cNvSpPr/>
      </dsp:nvSpPr>
      <dsp:spPr>
        <a:xfrm>
          <a:off x="2660223" y="1477656"/>
          <a:ext cx="2832445" cy="2832445"/>
        </a:xfrm>
        <a:prstGeom prst="circularArrow">
          <a:avLst>
            <a:gd name="adj1" fmla="val 4687"/>
            <a:gd name="adj2" fmla="val 299029"/>
            <a:gd name="adj3" fmla="val 2512060"/>
            <a:gd name="adj4" fmla="val 15870149"/>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3C3695-D929-4649-BD49-3062C6E843AC}">
      <dsp:nvSpPr>
        <dsp:cNvPr id="0" name=""/>
        <dsp:cNvSpPr/>
      </dsp:nvSpPr>
      <dsp:spPr>
        <a:xfrm>
          <a:off x="1259754" y="932121"/>
          <a:ext cx="2057948" cy="2057948"/>
        </a:xfrm>
        <a:prstGeom prst="leftCircularArrow">
          <a:avLst>
            <a:gd name="adj1" fmla="val 6452"/>
            <a:gd name="adj2" fmla="val 429999"/>
            <a:gd name="adj3" fmla="val 10489124"/>
            <a:gd name="adj4" fmla="val 14837806"/>
            <a:gd name="adj5" fmla="val 7527"/>
          </a:avLst>
        </a:prstGeom>
        <a:solidFill>
          <a:schemeClr val="accent2">
            <a:hueOff val="-661686"/>
            <a:satOff val="746"/>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452A4C-D7E1-4F7C-829B-652CF27C11A8}">
      <dsp:nvSpPr>
        <dsp:cNvPr id="0" name=""/>
        <dsp:cNvSpPr/>
      </dsp:nvSpPr>
      <dsp:spPr>
        <a:xfrm>
          <a:off x="2081425" y="-167459"/>
          <a:ext cx="2218883" cy="2218883"/>
        </a:xfrm>
        <a:prstGeom prst="circularArrow">
          <a:avLst>
            <a:gd name="adj1" fmla="val 5984"/>
            <a:gd name="adj2" fmla="val 394124"/>
            <a:gd name="adj3" fmla="val 13313824"/>
            <a:gd name="adj4" fmla="val 10508221"/>
            <a:gd name="adj5" fmla="val 6981"/>
          </a:avLst>
        </a:prstGeom>
        <a:solidFill>
          <a:schemeClr val="accent2">
            <a:hueOff val="-1323373"/>
            <a:satOff val="1492"/>
            <a:lumOff val="353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07A6A-3191-49A2-A618-10E5FA0827BC}" type="datetimeFigureOut">
              <a:rPr lang="en-US" smtClean="0"/>
              <a:t>2023-05-30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C4FEF-5E8F-4727-B250-78EC996DECD3}" type="slidenum">
              <a:rPr lang="en-US" smtClean="0"/>
              <a:t>‹#›</a:t>
            </a:fld>
            <a:endParaRPr lang="en-US"/>
          </a:p>
        </p:txBody>
      </p:sp>
    </p:spTree>
    <p:extLst>
      <p:ext uri="{BB962C8B-B14F-4D97-AF65-F5344CB8AC3E}">
        <p14:creationId xmlns:p14="http://schemas.microsoft.com/office/powerpoint/2010/main" val="1286438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7C4FEF-5E8F-4727-B250-78EC996DECD3}" type="slidenum">
              <a:rPr lang="en-US" smtClean="0"/>
              <a:t>6</a:t>
            </a:fld>
            <a:endParaRPr lang="en-US"/>
          </a:p>
        </p:txBody>
      </p:sp>
    </p:spTree>
    <p:extLst>
      <p:ext uri="{BB962C8B-B14F-4D97-AF65-F5344CB8AC3E}">
        <p14:creationId xmlns:p14="http://schemas.microsoft.com/office/powerpoint/2010/main" val="3289881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https://www.google.com/books/edition/Air_Light_Time_Space/SD9YDgAAQBAJ?hl=en&amp;gbpv=0</a:t>
            </a:r>
          </a:p>
        </p:txBody>
      </p:sp>
      <p:sp>
        <p:nvSpPr>
          <p:cNvPr id="4" name="Slide Number Placeholder 3"/>
          <p:cNvSpPr>
            <a:spLocks noGrp="1"/>
          </p:cNvSpPr>
          <p:nvPr>
            <p:ph type="sldNum" sz="quarter" idx="5"/>
          </p:nvPr>
        </p:nvSpPr>
        <p:spPr/>
        <p:txBody>
          <a:bodyPr/>
          <a:lstStyle/>
          <a:p>
            <a:fld id="{087C4FEF-5E8F-4727-B250-78EC996DECD3}" type="slidenum">
              <a:rPr lang="en-US" smtClean="0"/>
              <a:t>13</a:t>
            </a:fld>
            <a:endParaRPr lang="en-US"/>
          </a:p>
        </p:txBody>
      </p:sp>
    </p:spTree>
    <p:extLst>
      <p:ext uri="{BB962C8B-B14F-4D97-AF65-F5344CB8AC3E}">
        <p14:creationId xmlns:p14="http://schemas.microsoft.com/office/powerpoint/2010/main" val="400808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https://commons.wikimedia.org/wiki/File:Plutchik_Emotions.png</a:t>
            </a:r>
          </a:p>
        </p:txBody>
      </p:sp>
      <p:sp>
        <p:nvSpPr>
          <p:cNvPr id="4" name="Slide Number Placeholder 3"/>
          <p:cNvSpPr>
            <a:spLocks noGrp="1"/>
          </p:cNvSpPr>
          <p:nvPr>
            <p:ph type="sldNum" sz="quarter" idx="5"/>
          </p:nvPr>
        </p:nvSpPr>
        <p:spPr/>
        <p:txBody>
          <a:bodyPr/>
          <a:lstStyle/>
          <a:p>
            <a:fld id="{087C4FEF-5E8F-4727-B250-78EC996DECD3}" type="slidenum">
              <a:rPr lang="en-US" smtClean="0"/>
              <a:t>17</a:t>
            </a:fld>
            <a:endParaRPr lang="en-US"/>
          </a:p>
        </p:txBody>
      </p:sp>
    </p:spTree>
    <p:extLst>
      <p:ext uri="{BB962C8B-B14F-4D97-AF65-F5344CB8AC3E}">
        <p14:creationId xmlns:p14="http://schemas.microsoft.com/office/powerpoint/2010/main" val="1154238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https://commons.wikimedia.org/wiki/File:Il_pomodoro.jpg</a:t>
            </a:r>
          </a:p>
        </p:txBody>
      </p:sp>
      <p:sp>
        <p:nvSpPr>
          <p:cNvPr id="4" name="Slide Number Placeholder 3"/>
          <p:cNvSpPr>
            <a:spLocks noGrp="1"/>
          </p:cNvSpPr>
          <p:nvPr>
            <p:ph type="sldNum" sz="quarter" idx="5"/>
          </p:nvPr>
        </p:nvSpPr>
        <p:spPr/>
        <p:txBody>
          <a:bodyPr/>
          <a:lstStyle/>
          <a:p>
            <a:fld id="{087C4FEF-5E8F-4727-B250-78EC996DECD3}" type="slidenum">
              <a:rPr lang="en-US" smtClean="0"/>
              <a:t>24</a:t>
            </a:fld>
            <a:endParaRPr lang="en-US"/>
          </a:p>
        </p:txBody>
      </p:sp>
    </p:spTree>
    <p:extLst>
      <p:ext uri="{BB962C8B-B14F-4D97-AF65-F5344CB8AC3E}">
        <p14:creationId xmlns:p14="http://schemas.microsoft.com/office/powerpoint/2010/main" val="308022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https://pixabay.com/illustrations/social-media-connections-networking-5481633/</a:t>
            </a:r>
          </a:p>
        </p:txBody>
      </p:sp>
      <p:sp>
        <p:nvSpPr>
          <p:cNvPr id="4" name="Slide Number Placeholder 3"/>
          <p:cNvSpPr>
            <a:spLocks noGrp="1"/>
          </p:cNvSpPr>
          <p:nvPr>
            <p:ph type="sldNum" sz="quarter" idx="5"/>
          </p:nvPr>
        </p:nvSpPr>
        <p:spPr/>
        <p:txBody>
          <a:bodyPr/>
          <a:lstStyle/>
          <a:p>
            <a:fld id="{087C4FEF-5E8F-4727-B250-78EC996DECD3}" type="slidenum">
              <a:rPr lang="en-US" smtClean="0"/>
              <a:t>28</a:t>
            </a:fld>
            <a:endParaRPr lang="en-US"/>
          </a:p>
        </p:txBody>
      </p:sp>
    </p:spTree>
    <p:extLst>
      <p:ext uri="{BB962C8B-B14F-4D97-AF65-F5344CB8AC3E}">
        <p14:creationId xmlns:p14="http://schemas.microsoft.com/office/powerpoint/2010/main" val="3947206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https://richardwiseman.wordpress.com/research/luck-and-self-development/</a:t>
            </a:r>
          </a:p>
        </p:txBody>
      </p:sp>
      <p:sp>
        <p:nvSpPr>
          <p:cNvPr id="4" name="Slide Number Placeholder 3"/>
          <p:cNvSpPr>
            <a:spLocks noGrp="1"/>
          </p:cNvSpPr>
          <p:nvPr>
            <p:ph type="sldNum" sz="quarter" idx="5"/>
          </p:nvPr>
        </p:nvSpPr>
        <p:spPr/>
        <p:txBody>
          <a:bodyPr/>
          <a:lstStyle/>
          <a:p>
            <a:fld id="{087C4FEF-5E8F-4727-B250-78EC996DECD3}" type="slidenum">
              <a:rPr lang="en-US" smtClean="0"/>
              <a:t>49</a:t>
            </a:fld>
            <a:endParaRPr lang="en-US"/>
          </a:p>
        </p:txBody>
      </p:sp>
    </p:spTree>
    <p:extLst>
      <p:ext uri="{BB962C8B-B14F-4D97-AF65-F5344CB8AC3E}">
        <p14:creationId xmlns:p14="http://schemas.microsoft.com/office/powerpoint/2010/main" val="4126053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C1A20BD-60D8-4B8C-8594-FE8349515275}" type="datetimeFigureOut">
              <a:rPr lang="en-US" smtClean="0"/>
              <a:t>2023-05-30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BC511-4762-4070-9335-D9B9B7B8B54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8765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1A20BD-60D8-4B8C-8594-FE8349515275}" type="datetimeFigureOut">
              <a:rPr lang="en-US" smtClean="0"/>
              <a:t>2023-05-30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FBC511-4762-4070-9335-D9B9B7B8B543}" type="slidenum">
              <a:rPr lang="en-US" smtClean="0"/>
              <a:t>‹#›</a:t>
            </a:fld>
            <a:endParaRPr lang="en-US"/>
          </a:p>
        </p:txBody>
      </p:sp>
    </p:spTree>
    <p:extLst>
      <p:ext uri="{BB962C8B-B14F-4D97-AF65-F5344CB8AC3E}">
        <p14:creationId xmlns:p14="http://schemas.microsoft.com/office/powerpoint/2010/main" val="1360170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1A20BD-60D8-4B8C-8594-FE8349515275}" type="datetimeFigureOut">
              <a:rPr lang="en-US" smtClean="0"/>
              <a:t>2023-05-30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FBC511-4762-4070-9335-D9B9B7B8B54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097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1A20BD-60D8-4B8C-8594-FE8349515275}" type="datetimeFigureOut">
              <a:rPr lang="en-US" smtClean="0"/>
              <a:t>2023-05-30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BC511-4762-4070-9335-D9B9B7B8B543}" type="slidenum">
              <a:rPr lang="en-US" smtClean="0"/>
              <a:t>‹#›</a:t>
            </a:fld>
            <a:endParaRPr lang="en-US"/>
          </a:p>
        </p:txBody>
      </p:sp>
    </p:spTree>
    <p:extLst>
      <p:ext uri="{BB962C8B-B14F-4D97-AF65-F5344CB8AC3E}">
        <p14:creationId xmlns:p14="http://schemas.microsoft.com/office/powerpoint/2010/main" val="418053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1A20BD-60D8-4B8C-8594-FE8349515275}" type="datetimeFigureOut">
              <a:rPr lang="en-US" smtClean="0"/>
              <a:t>2023-05-30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BC511-4762-4070-9335-D9B9B7B8B543}"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00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Quote 1">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12192000" cy="64707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0" y="3398021"/>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lvl1pPr algn="l">
              <a:defRPr/>
            </a:lvl1pPr>
          </a:lstStyle>
          <a:p>
            <a:fld id="{2C1A20BD-60D8-4B8C-8594-FE8349515275}" type="datetimeFigureOut">
              <a:rPr lang="en-US" smtClean="0"/>
              <a:t>2023-05-30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BC511-4762-4070-9335-D9B9B7B8B543}" type="slidenum">
              <a:rPr lang="en-US" smtClean="0"/>
              <a:t>‹#›</a:t>
            </a:fld>
            <a:endParaRPr lang="en-US"/>
          </a:p>
        </p:txBody>
      </p:sp>
      <p:sp>
        <p:nvSpPr>
          <p:cNvPr id="9" name="Oval 5">
            <a:extLst>
              <a:ext uri="{FF2B5EF4-FFF2-40B4-BE49-F238E27FC236}">
                <a16:creationId xmlns:a16="http://schemas.microsoft.com/office/drawing/2014/main" id="{C0BAF64B-00C2-B3AF-1654-02F5B09D89A6}"/>
              </a:ext>
            </a:extLst>
          </p:cNvPr>
          <p:cNvSpPr/>
          <p:nvPr userDrawn="1"/>
        </p:nvSpPr>
        <p:spPr>
          <a:xfrm>
            <a:off x="0"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8633CC19-672B-46C6-DA64-1F8F12D6A400}"/>
              </a:ext>
            </a:extLst>
          </p:cNvPr>
          <p:cNvSpPr>
            <a:spLocks noGrp="1"/>
          </p:cNvSpPr>
          <p:nvPr>
            <p:ph type="title"/>
          </p:nvPr>
        </p:nvSpPr>
        <p:spPr>
          <a:xfrm>
            <a:off x="1581878" y="982133"/>
            <a:ext cx="8453906" cy="4741547"/>
          </a:xfrm>
          <a:solidFill>
            <a:schemeClr val="bg1"/>
          </a:solidFill>
        </p:spPr>
        <p:txBody>
          <a:bodyPr/>
          <a:lstStyle>
            <a:lvl1pPr>
              <a:defRPr sz="4000"/>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982C8C24-80DC-4C6C-5C9A-8730FEE23F4E}"/>
              </a:ext>
            </a:extLst>
          </p:cNvPr>
          <p:cNvSpPr>
            <a:spLocks noGrp="1"/>
          </p:cNvSpPr>
          <p:nvPr>
            <p:ph type="body" sz="half" idx="13"/>
          </p:nvPr>
        </p:nvSpPr>
        <p:spPr bwMode="gray">
          <a:xfrm>
            <a:off x="1945945" y="5723681"/>
            <a:ext cx="7731219" cy="342174"/>
          </a:xfrm>
          <a:solidFill>
            <a:schemeClr val="bg1"/>
          </a:solidFill>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Box 15">
            <a:extLst>
              <a:ext uri="{FF2B5EF4-FFF2-40B4-BE49-F238E27FC236}">
                <a16:creationId xmlns:a16="http://schemas.microsoft.com/office/drawing/2014/main" id="{848AB976-4D3C-F6FD-8808-0094DAC3C23D}"/>
              </a:ext>
            </a:extLst>
          </p:cNvPr>
          <p:cNvSpPr txBox="1"/>
          <p:nvPr userDrawn="1"/>
        </p:nvSpPr>
        <p:spPr bwMode="gray">
          <a:xfrm>
            <a:off x="881566" y="607336"/>
            <a:ext cx="801912" cy="1569660"/>
          </a:xfrm>
          <a:prstGeom prst="rect">
            <a:avLst/>
          </a:prstGeom>
          <a:noFill/>
        </p:spPr>
        <p:txBody>
          <a:bodyPr wrap="square" rtlCol="0">
            <a:spAutoFit/>
          </a:bodyPr>
          <a:lstStyle/>
          <a:p>
            <a:pPr algn="r"/>
            <a:r>
              <a:rPr lang="en-US" sz="9600" b="0" i="0" dirty="0">
                <a:solidFill>
                  <a:schemeClr val="tx2">
                    <a:lumMod val="50000"/>
                  </a:schemeClr>
                </a:solidFill>
                <a:effectLst>
                  <a:outerShdw blurRad="50800" dist="38100" dir="2700000" algn="tl" rotWithShape="0">
                    <a:prstClr val="black">
                      <a:alpha val="40000"/>
                    </a:prstClr>
                  </a:outerShdw>
                </a:effectLst>
                <a:latin typeface="Arial"/>
                <a:cs typeface="Arial"/>
              </a:rPr>
              <a:t>“</a:t>
            </a:r>
          </a:p>
        </p:txBody>
      </p:sp>
      <p:sp>
        <p:nvSpPr>
          <p:cNvPr id="17" name="TextBox 16">
            <a:extLst>
              <a:ext uri="{FF2B5EF4-FFF2-40B4-BE49-F238E27FC236}">
                <a16:creationId xmlns:a16="http://schemas.microsoft.com/office/drawing/2014/main" id="{E02A9BFD-50E6-8884-2B34-129B94302147}"/>
              </a:ext>
            </a:extLst>
          </p:cNvPr>
          <p:cNvSpPr txBox="1"/>
          <p:nvPr userDrawn="1"/>
        </p:nvSpPr>
        <p:spPr bwMode="gray">
          <a:xfrm>
            <a:off x="9884458" y="5007833"/>
            <a:ext cx="652763" cy="1569660"/>
          </a:xfrm>
          <a:prstGeom prst="rect">
            <a:avLst/>
          </a:prstGeom>
          <a:noFill/>
        </p:spPr>
        <p:txBody>
          <a:bodyPr wrap="square" rtlCol="0">
            <a:spAutoFit/>
          </a:bodyPr>
          <a:lstStyle/>
          <a:p>
            <a:pPr algn="r"/>
            <a:r>
              <a:rPr lang="en-US" sz="9600" b="0" i="0" dirty="0">
                <a:solidFill>
                  <a:schemeClr val="tx2">
                    <a:lumMod val="50000"/>
                  </a:schemeClr>
                </a:solidFill>
                <a:effectLst>
                  <a:outerShdw blurRad="50800" dist="38100" dir="2700000" algn="tl" rotWithShape="0">
                    <a:prstClr val="black">
                      <a:alpha val="40000"/>
                    </a:prstClr>
                  </a:outerShdw>
                </a:effectLst>
                <a:latin typeface="Arial"/>
                <a:cs typeface="Arial"/>
              </a:rPr>
              <a:t>”</a:t>
            </a:r>
          </a:p>
        </p:txBody>
      </p:sp>
    </p:spTree>
    <p:extLst>
      <p:ext uri="{BB962C8B-B14F-4D97-AF65-F5344CB8AC3E}">
        <p14:creationId xmlns:p14="http://schemas.microsoft.com/office/powerpoint/2010/main" val="29424060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ote 2">
    <p:bg>
      <p:bgRef idx="1001">
        <a:schemeClr val="bg2"/>
      </p:bgRef>
    </p:bg>
    <p:spTree>
      <p:nvGrpSpPr>
        <p:cNvPr id="1" name=""/>
        <p:cNvGrpSpPr/>
        <p:nvPr/>
      </p:nvGrpSpPr>
      <p:grpSpPr>
        <a:xfrm>
          <a:off x="0" y="0"/>
          <a:ext cx="0" cy="0"/>
          <a:chOff x="0" y="0"/>
          <a:chExt cx="0" cy="0"/>
        </a:xfrm>
      </p:grpSpPr>
      <p:sp>
        <p:nvSpPr>
          <p:cNvPr id="10" name="Rectangle 9"/>
          <p:cNvSpPr/>
          <p:nvPr/>
        </p:nvSpPr>
        <p:spPr>
          <a:xfrm>
            <a:off x="0" y="6897"/>
            <a:ext cx="12192000" cy="647070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0" y="3398021"/>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lvl1pPr algn="l">
              <a:defRPr/>
            </a:lvl1pPr>
          </a:lstStyle>
          <a:p>
            <a:fld id="{2C1A20BD-60D8-4B8C-8594-FE8349515275}" type="datetimeFigureOut">
              <a:rPr lang="en-US" smtClean="0"/>
              <a:t>2023-05-30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BC511-4762-4070-9335-D9B9B7B8B543}" type="slidenum">
              <a:rPr lang="en-US" smtClean="0"/>
              <a:t>‹#›</a:t>
            </a:fld>
            <a:endParaRPr lang="en-US"/>
          </a:p>
        </p:txBody>
      </p:sp>
      <p:sp>
        <p:nvSpPr>
          <p:cNvPr id="9" name="Oval 5">
            <a:extLst>
              <a:ext uri="{FF2B5EF4-FFF2-40B4-BE49-F238E27FC236}">
                <a16:creationId xmlns:a16="http://schemas.microsoft.com/office/drawing/2014/main" id="{C0BAF64B-00C2-B3AF-1654-02F5B09D89A6}"/>
              </a:ext>
            </a:extLst>
          </p:cNvPr>
          <p:cNvSpPr/>
          <p:nvPr userDrawn="1"/>
        </p:nvSpPr>
        <p:spPr>
          <a:xfrm>
            <a:off x="0"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8633CC19-672B-46C6-DA64-1F8F12D6A400}"/>
              </a:ext>
            </a:extLst>
          </p:cNvPr>
          <p:cNvSpPr>
            <a:spLocks noGrp="1"/>
          </p:cNvSpPr>
          <p:nvPr>
            <p:ph type="title"/>
          </p:nvPr>
        </p:nvSpPr>
        <p:spPr>
          <a:xfrm>
            <a:off x="1581878" y="982133"/>
            <a:ext cx="8453906" cy="4741547"/>
          </a:xfrm>
          <a:solidFill>
            <a:schemeClr val="bg1"/>
          </a:solidFill>
        </p:spPr>
        <p:txBody>
          <a:bodyPr/>
          <a:lstStyle>
            <a:lvl1pPr>
              <a:defRPr sz="4000"/>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982C8C24-80DC-4C6C-5C9A-8730FEE23F4E}"/>
              </a:ext>
            </a:extLst>
          </p:cNvPr>
          <p:cNvSpPr>
            <a:spLocks noGrp="1"/>
          </p:cNvSpPr>
          <p:nvPr>
            <p:ph type="body" sz="half" idx="13"/>
          </p:nvPr>
        </p:nvSpPr>
        <p:spPr bwMode="gray">
          <a:xfrm>
            <a:off x="1945945" y="5723681"/>
            <a:ext cx="7731219" cy="342174"/>
          </a:xfrm>
          <a:solidFill>
            <a:schemeClr val="bg1"/>
          </a:solidFill>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Box 15">
            <a:extLst>
              <a:ext uri="{FF2B5EF4-FFF2-40B4-BE49-F238E27FC236}">
                <a16:creationId xmlns:a16="http://schemas.microsoft.com/office/drawing/2014/main" id="{848AB976-4D3C-F6FD-8808-0094DAC3C23D}"/>
              </a:ext>
            </a:extLst>
          </p:cNvPr>
          <p:cNvSpPr txBox="1"/>
          <p:nvPr userDrawn="1"/>
        </p:nvSpPr>
        <p:spPr bwMode="gray">
          <a:xfrm>
            <a:off x="881566" y="607336"/>
            <a:ext cx="801912" cy="1569660"/>
          </a:xfrm>
          <a:prstGeom prst="rect">
            <a:avLst/>
          </a:prstGeom>
          <a:noFill/>
        </p:spPr>
        <p:txBody>
          <a:bodyPr wrap="square" rtlCol="0">
            <a:spAutoFit/>
          </a:bodyPr>
          <a:lstStyle/>
          <a:p>
            <a:pPr algn="r"/>
            <a:r>
              <a:rPr lang="en-US" sz="9600" b="0" i="0" dirty="0">
                <a:solidFill>
                  <a:schemeClr val="tx2">
                    <a:lumMod val="50000"/>
                  </a:schemeClr>
                </a:solidFill>
                <a:effectLst>
                  <a:outerShdw blurRad="50800" dist="38100" dir="2700000" algn="tl" rotWithShape="0">
                    <a:prstClr val="black">
                      <a:alpha val="40000"/>
                    </a:prstClr>
                  </a:outerShdw>
                </a:effectLst>
                <a:latin typeface="Arial"/>
                <a:cs typeface="Arial"/>
              </a:rPr>
              <a:t>“</a:t>
            </a:r>
          </a:p>
        </p:txBody>
      </p:sp>
      <p:sp>
        <p:nvSpPr>
          <p:cNvPr id="17" name="TextBox 16">
            <a:extLst>
              <a:ext uri="{FF2B5EF4-FFF2-40B4-BE49-F238E27FC236}">
                <a16:creationId xmlns:a16="http://schemas.microsoft.com/office/drawing/2014/main" id="{E02A9BFD-50E6-8884-2B34-129B94302147}"/>
              </a:ext>
            </a:extLst>
          </p:cNvPr>
          <p:cNvSpPr txBox="1"/>
          <p:nvPr userDrawn="1"/>
        </p:nvSpPr>
        <p:spPr bwMode="gray">
          <a:xfrm>
            <a:off x="9884458" y="5007833"/>
            <a:ext cx="652763" cy="1569660"/>
          </a:xfrm>
          <a:prstGeom prst="rect">
            <a:avLst/>
          </a:prstGeom>
          <a:noFill/>
        </p:spPr>
        <p:txBody>
          <a:bodyPr wrap="square" rtlCol="0">
            <a:spAutoFit/>
          </a:bodyPr>
          <a:lstStyle/>
          <a:p>
            <a:pPr algn="r"/>
            <a:r>
              <a:rPr lang="en-US" sz="9600" b="0" i="0" dirty="0">
                <a:solidFill>
                  <a:schemeClr val="tx2">
                    <a:lumMod val="50000"/>
                  </a:schemeClr>
                </a:solidFill>
                <a:effectLst>
                  <a:outerShdw blurRad="50800" dist="38100" dir="2700000" algn="tl" rotWithShape="0">
                    <a:prstClr val="black">
                      <a:alpha val="40000"/>
                    </a:prstClr>
                  </a:outerShdw>
                </a:effectLst>
                <a:latin typeface="Arial"/>
                <a:cs typeface="Arial"/>
              </a:rPr>
              <a:t>”</a:t>
            </a:r>
          </a:p>
        </p:txBody>
      </p:sp>
    </p:spTree>
    <p:extLst>
      <p:ext uri="{BB962C8B-B14F-4D97-AF65-F5344CB8AC3E}">
        <p14:creationId xmlns:p14="http://schemas.microsoft.com/office/powerpoint/2010/main" val="19084937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1A20BD-60D8-4B8C-8594-FE8349515275}" type="datetimeFigureOut">
              <a:rPr lang="en-US" smtClean="0"/>
              <a:t>2023-05-30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BC511-4762-4070-9335-D9B9B7B8B543}" type="slidenum">
              <a:rPr lang="en-US" smtClean="0"/>
              <a:t>‹#›</a:t>
            </a:fld>
            <a:endParaRPr lang="en-US"/>
          </a:p>
        </p:txBody>
      </p:sp>
    </p:spTree>
    <p:extLst>
      <p:ext uri="{BB962C8B-B14F-4D97-AF65-F5344CB8AC3E}">
        <p14:creationId xmlns:p14="http://schemas.microsoft.com/office/powerpoint/2010/main" val="36350535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1A20BD-60D8-4B8C-8594-FE8349515275}" type="datetimeFigureOut">
              <a:rPr lang="en-US" smtClean="0"/>
              <a:t>2023-05-30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BC511-4762-4070-9335-D9B9B7B8B54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980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1A20BD-60D8-4B8C-8594-FE8349515275}" type="datetimeFigureOut">
              <a:rPr lang="en-US" smtClean="0"/>
              <a:t>2023-05-30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FBC511-4762-4070-9335-D9B9B7B8B543}" type="slidenum">
              <a:rPr lang="en-US" smtClean="0"/>
              <a:t>‹#›</a:t>
            </a:fld>
            <a:endParaRPr lang="en-US"/>
          </a:p>
        </p:txBody>
      </p:sp>
    </p:spTree>
    <p:extLst>
      <p:ext uri="{BB962C8B-B14F-4D97-AF65-F5344CB8AC3E}">
        <p14:creationId xmlns:p14="http://schemas.microsoft.com/office/powerpoint/2010/main" val="429754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1A20BD-60D8-4B8C-8594-FE8349515275}" type="datetimeFigureOut">
              <a:rPr lang="en-US" smtClean="0"/>
              <a:t>2023-05-30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FBC511-4762-4070-9335-D9B9B7B8B543}" type="slidenum">
              <a:rPr lang="en-US" smtClean="0"/>
              <a:t>‹#›</a:t>
            </a:fld>
            <a:endParaRPr lang="en-US"/>
          </a:p>
        </p:txBody>
      </p:sp>
    </p:spTree>
    <p:extLst>
      <p:ext uri="{BB962C8B-B14F-4D97-AF65-F5344CB8AC3E}">
        <p14:creationId xmlns:p14="http://schemas.microsoft.com/office/powerpoint/2010/main" val="3078523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1A20BD-60D8-4B8C-8594-FE8349515275}" type="datetimeFigureOut">
              <a:rPr lang="en-US" smtClean="0"/>
              <a:t>2023-05-30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FBC511-4762-4070-9335-D9B9B7B8B543}" type="slidenum">
              <a:rPr lang="en-US" smtClean="0"/>
              <a:t>‹#›</a:t>
            </a:fld>
            <a:endParaRPr lang="en-US"/>
          </a:p>
        </p:txBody>
      </p:sp>
    </p:spTree>
    <p:extLst>
      <p:ext uri="{BB962C8B-B14F-4D97-AF65-F5344CB8AC3E}">
        <p14:creationId xmlns:p14="http://schemas.microsoft.com/office/powerpoint/2010/main" val="2631929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1A20BD-60D8-4B8C-8594-FE8349515275}" type="datetimeFigureOut">
              <a:rPr lang="en-US" smtClean="0"/>
              <a:t>2023-05-30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FBC511-4762-4070-9335-D9B9B7B8B543}" type="slidenum">
              <a:rPr lang="en-US" smtClean="0"/>
              <a:t>‹#›</a:t>
            </a:fld>
            <a:endParaRPr lang="en-US"/>
          </a:p>
        </p:txBody>
      </p:sp>
    </p:spTree>
    <p:extLst>
      <p:ext uri="{BB962C8B-B14F-4D97-AF65-F5344CB8AC3E}">
        <p14:creationId xmlns:p14="http://schemas.microsoft.com/office/powerpoint/2010/main" val="2316305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C1A20BD-60D8-4B8C-8594-FE8349515275}" type="datetimeFigureOut">
              <a:rPr lang="en-US" smtClean="0"/>
              <a:t>2023-05-30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BFBC511-4762-4070-9335-D9B9B7B8B543}"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56354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hyperlink" Target="https://www.google.com/books/edition/Air_Light_Time_Space/SD9YDgAAQBAJ?hl=en&amp;gbpv=0" TargetMode="Externa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ritersdiet.com/base/base/" TargetMode="Externa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forms.office.com/r/P2hUDRP1ws"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omatotimers.com/" TargetMode="External"/><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hyperlink" Target="https://www.forestapp.cc/" TargetMode="External"/><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orms.office.com/r/eQRyAS51LL" TargetMode="Externa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com/books/edition/How_to_Write_a_Lot/xiCbEAAAQBAJ?hl=en&amp;gbpv=0" TargetMode="External"/><Relationship Id="rId7" Type="http://schemas.openxmlformats.org/officeDocument/2006/relationships/hyperlink" Target="https://www.google.com/books/edition/The_Art_of_Procrastination/gtDpjqcyX0EC?hl=en&amp;gbpv=0" TargetMode="External"/><Relationship Id="rId2" Type="http://schemas.openxmlformats.org/officeDocument/2006/relationships/hyperlink" Target="https://www.google.com/books/edition/Publish_and_Flourish/MHl9rgEACAAJ?hl=en" TargetMode="External"/><Relationship Id="rId1" Type="http://schemas.openxmlformats.org/officeDocument/2006/relationships/slideLayout" Target="../slideLayouts/slideLayout4.xml"/><Relationship Id="rId6" Type="http://schemas.openxmlformats.org/officeDocument/2006/relationships/hyperlink" Target="https://www.google.com/books/edition/Understanding_Writing_Blocks/aWn4wAEACAAJ?hl=en" TargetMode="External"/><Relationship Id="rId5" Type="http://schemas.openxmlformats.org/officeDocument/2006/relationships/hyperlink" Target="https://www.google.com/books/edition/Writing_Your_Dissertation_in_Fifteen_Min/q5bGvErV1lgC?hl=en&amp;gbpv=0" TargetMode="External"/><Relationship Id="rId4" Type="http://schemas.openxmlformats.org/officeDocument/2006/relationships/hyperlink" Target="https://www.google.com/books/edition/The_Clockwork_Muse/W0oCBAAAQBAJ?hl=en&amp;gbpv=1&amp;dq=The+Clockwork+Muse+%E2%80%93+Eviatar+Zerubavel&amp;printsec=frontcover"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google.com/books/edition/Walden/Z_-cMgEACAAJ?hl=en" TargetMode="External"/><Relationship Id="rId2" Type="http://schemas.openxmlformats.org/officeDocument/2006/relationships/hyperlink" Target="https://www.google.com/books/edition/Writing_Places/VCb4XTXjVW4C?hl=en&amp;gbpv=0" TargetMode="External"/><Relationship Id="rId1" Type="http://schemas.openxmlformats.org/officeDocument/2006/relationships/slideLayout" Target="../slideLayouts/slideLayout4.xml"/><Relationship Id="rId4" Type="http://schemas.openxmlformats.org/officeDocument/2006/relationships/hyperlink" Target="https://www.google.com/books/edition/The_Lake_Isle_of_Innisfree/lrdatAEACAAJ?hl=e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www.google.com/books/edition/remembered_rapture/t3xbHGxJURwC?hl=en&amp;gbpv=0" TargetMode="External"/><Relationship Id="rId2" Type="http://schemas.openxmlformats.org/officeDocument/2006/relationships/hyperlink" Target="https://www.google.com/books/edition/On_Writing/TlzhDwAAQBAJ?hl=en&amp;gbpv=0" TargetMode="External"/><Relationship Id="rId1" Type="http://schemas.openxmlformats.org/officeDocument/2006/relationships/slideLayout" Target="../slideLayouts/slideLayout4.xml"/><Relationship Id="rId5" Type="http://schemas.openxmlformats.org/officeDocument/2006/relationships/hyperlink" Target="https://www.google.com/books/edition/Writers_on_Writing/to3M3ClL14oC?hl=en&amp;gbpv=0" TargetMode="External"/><Relationship Id="rId4" Type="http://schemas.openxmlformats.org/officeDocument/2006/relationships/hyperlink" Target="https://www.google.com/books/edition/The_New_New_Journalism/YZ2Nun2gUFEC?hl=en&amp;gbpv=0"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etsy.com/listing/1006807606/publish-or-perish" TargetMode="External"/><Relationship Id="rId2" Type="http://schemas.openxmlformats.org/officeDocument/2006/relationships/hyperlink" Target="https://www.etsy.com/shop/Researchgotmelike?ref=shop-header-name&amp;listing_id=1006807606" TargetMode="Externa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2A85-DBF0-89F8-77C7-D5EAC41AA9D7}"/>
              </a:ext>
            </a:extLst>
          </p:cNvPr>
          <p:cNvSpPr>
            <a:spLocks noGrp="1"/>
          </p:cNvSpPr>
          <p:nvPr>
            <p:ph type="ctrTitle"/>
          </p:nvPr>
        </p:nvSpPr>
        <p:spPr/>
        <p:txBody>
          <a:bodyPr/>
          <a:lstStyle/>
          <a:p>
            <a:r>
              <a:rPr lang="en-US" dirty="0"/>
              <a:t>Why and How We Write</a:t>
            </a:r>
          </a:p>
        </p:txBody>
      </p:sp>
      <p:sp>
        <p:nvSpPr>
          <p:cNvPr id="3" name="Subtitle 2">
            <a:extLst>
              <a:ext uri="{FF2B5EF4-FFF2-40B4-BE49-F238E27FC236}">
                <a16:creationId xmlns:a16="http://schemas.microsoft.com/office/drawing/2014/main" id="{C49D52A4-DEAC-D460-E96F-67375A4600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994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38F0-DC26-5AB7-A4E5-345EEBFA2207}"/>
              </a:ext>
            </a:extLst>
          </p:cNvPr>
          <p:cNvSpPr>
            <a:spLocks noGrp="1"/>
          </p:cNvSpPr>
          <p:nvPr>
            <p:ph type="title"/>
          </p:nvPr>
        </p:nvSpPr>
        <p:spPr/>
        <p:txBody>
          <a:bodyPr/>
          <a:lstStyle/>
          <a:p>
            <a:r>
              <a:rPr lang="en-US" dirty="0"/>
              <a:t>Publications </a:t>
            </a:r>
            <a:r>
              <a:rPr lang="en-US" u="sng" dirty="0"/>
              <a:t>ARE</a:t>
            </a:r>
            <a:r>
              <a:rPr lang="en-US" dirty="0"/>
              <a:t> the Currency in Academics like Profits are in business.</a:t>
            </a:r>
          </a:p>
        </p:txBody>
      </p:sp>
      <p:sp>
        <p:nvSpPr>
          <p:cNvPr id="4" name="Text Placeholder 3">
            <a:extLst>
              <a:ext uri="{FF2B5EF4-FFF2-40B4-BE49-F238E27FC236}">
                <a16:creationId xmlns:a16="http://schemas.microsoft.com/office/drawing/2014/main" id="{D9DCD165-0940-C43D-830E-8B2BE50EC15E}"/>
              </a:ext>
            </a:extLst>
          </p:cNvPr>
          <p:cNvSpPr>
            <a:spLocks noGrp="1"/>
          </p:cNvSpPr>
          <p:nvPr>
            <p:ph type="body" sz="half" idx="13"/>
          </p:nvPr>
        </p:nvSpPr>
        <p:spPr/>
        <p:txBody>
          <a:bodyPr/>
          <a:lstStyle/>
          <a:p>
            <a:r>
              <a:rPr lang="en-US" dirty="0"/>
              <a:t>Heather Talbott</a:t>
            </a:r>
          </a:p>
        </p:txBody>
      </p:sp>
    </p:spTree>
    <p:extLst>
      <p:ext uri="{BB962C8B-B14F-4D97-AF65-F5344CB8AC3E}">
        <p14:creationId xmlns:p14="http://schemas.microsoft.com/office/powerpoint/2010/main" val="121778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F6C03-AAD2-394B-8B53-AD7FBA4D63F1}"/>
              </a:ext>
            </a:extLst>
          </p:cNvPr>
          <p:cNvSpPr>
            <a:spLocks noGrp="1"/>
          </p:cNvSpPr>
          <p:nvPr>
            <p:ph type="title"/>
          </p:nvPr>
        </p:nvSpPr>
        <p:spPr/>
        <p:txBody>
          <a:bodyPr/>
          <a:lstStyle/>
          <a:p>
            <a:r>
              <a:rPr lang="en-US" dirty="0"/>
              <a:t>Graduate School Writing</a:t>
            </a:r>
          </a:p>
        </p:txBody>
      </p:sp>
      <p:sp>
        <p:nvSpPr>
          <p:cNvPr id="5" name="Content Placeholder 4">
            <a:extLst>
              <a:ext uri="{FF2B5EF4-FFF2-40B4-BE49-F238E27FC236}">
                <a16:creationId xmlns:a16="http://schemas.microsoft.com/office/drawing/2014/main" id="{C4BE7DB8-8C8C-CA12-7C55-96E0C93A705F}"/>
              </a:ext>
            </a:extLst>
          </p:cNvPr>
          <p:cNvSpPr>
            <a:spLocks noGrp="1"/>
          </p:cNvSpPr>
          <p:nvPr>
            <p:ph idx="1"/>
          </p:nvPr>
        </p:nvSpPr>
        <p:spPr/>
        <p:txBody>
          <a:bodyPr/>
          <a:lstStyle/>
          <a:p>
            <a:r>
              <a:rPr lang="en-US" dirty="0"/>
              <a:t>Thesis/Dissertation</a:t>
            </a:r>
          </a:p>
          <a:p>
            <a:r>
              <a:rPr lang="en-US" dirty="0"/>
              <a:t>Grants/Scholarships</a:t>
            </a:r>
          </a:p>
          <a:p>
            <a:r>
              <a:rPr lang="en-US" dirty="0"/>
              <a:t>Publications/Paper/Journal Article</a:t>
            </a:r>
          </a:p>
          <a:p>
            <a:r>
              <a:rPr lang="en-US" dirty="0"/>
              <a:t>Biographies/</a:t>
            </a:r>
            <a:r>
              <a:rPr lang="en-US"/>
              <a:t>Personal Statements</a:t>
            </a:r>
            <a:endParaRPr lang="en-US" dirty="0"/>
          </a:p>
          <a:p>
            <a:r>
              <a:rPr lang="en-US" dirty="0"/>
              <a:t>Teaching materials</a:t>
            </a:r>
          </a:p>
          <a:p>
            <a:r>
              <a:rPr lang="en-US" dirty="0"/>
              <a:t>Progress reports</a:t>
            </a:r>
          </a:p>
          <a:p>
            <a:pPr marL="0" indent="0">
              <a:buNone/>
            </a:pPr>
            <a:endParaRPr lang="en-US" dirty="0"/>
          </a:p>
        </p:txBody>
      </p:sp>
    </p:spTree>
    <p:extLst>
      <p:ext uri="{BB962C8B-B14F-4D97-AF65-F5344CB8AC3E}">
        <p14:creationId xmlns:p14="http://schemas.microsoft.com/office/powerpoint/2010/main" val="4121402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C97268A-EF50-032A-E351-4E42133BC222}"/>
              </a:ext>
            </a:extLst>
          </p:cNvPr>
          <p:cNvSpPr>
            <a:spLocks noGrp="1"/>
          </p:cNvSpPr>
          <p:nvPr>
            <p:ph type="title"/>
          </p:nvPr>
        </p:nvSpPr>
        <p:spPr>
          <a:xfrm>
            <a:off x="1024128" y="585216"/>
            <a:ext cx="6066818" cy="1499616"/>
          </a:xfrm>
        </p:spPr>
        <p:txBody>
          <a:bodyPr vert="horz" lIns="91440" tIns="45720" rIns="91440" bIns="45720" rtlCol="0" anchor="ctr">
            <a:normAutofit/>
          </a:bodyPr>
          <a:lstStyle/>
          <a:p>
            <a:r>
              <a:rPr lang="en-US" dirty="0"/>
              <a:t>How We Write</a:t>
            </a:r>
          </a:p>
        </p:txBody>
      </p:sp>
      <p:pic>
        <p:nvPicPr>
          <p:cNvPr id="18" name="Content Placeholder 17" descr="A book cover with orange clouds&#10;&#10;Description automatically generated with low confidence">
            <a:hlinkClick r:id="rId2"/>
            <a:extLst>
              <a:ext uri="{FF2B5EF4-FFF2-40B4-BE49-F238E27FC236}">
                <a16:creationId xmlns:a16="http://schemas.microsoft.com/office/drawing/2014/main" id="{F50F3583-B27B-E879-2C40-5DBCFEDF7914}"/>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2" b="1335"/>
          <a:stretch/>
        </p:blipFill>
        <p:spPr>
          <a:xfrm>
            <a:off x="7552266" y="10"/>
            <a:ext cx="4639733" cy="6857990"/>
          </a:xfrm>
          <a:prstGeom prst="rect">
            <a:avLst/>
          </a:prstGeom>
        </p:spPr>
      </p:pic>
      <p:sp>
        <p:nvSpPr>
          <p:cNvPr id="8" name="Content Placeholder 6">
            <a:extLst>
              <a:ext uri="{FF2B5EF4-FFF2-40B4-BE49-F238E27FC236}">
                <a16:creationId xmlns:a16="http://schemas.microsoft.com/office/drawing/2014/main" id="{AB2E3C25-EFFF-B731-6E20-6A0EFB59D942}"/>
              </a:ext>
            </a:extLst>
          </p:cNvPr>
          <p:cNvSpPr txBox="1">
            <a:spLocks/>
          </p:cNvSpPr>
          <p:nvPr/>
        </p:nvSpPr>
        <p:spPr>
          <a:xfrm>
            <a:off x="5989320" y="2286000"/>
            <a:ext cx="475488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graphicFrame>
        <p:nvGraphicFramePr>
          <p:cNvPr id="11" name="Content Placeholder 10">
            <a:extLst>
              <a:ext uri="{FF2B5EF4-FFF2-40B4-BE49-F238E27FC236}">
                <a16:creationId xmlns:a16="http://schemas.microsoft.com/office/drawing/2014/main" id="{728CFBEA-2647-E237-3195-31BD94370D9D}"/>
              </a:ext>
            </a:extLst>
          </p:cNvPr>
          <p:cNvGraphicFramePr>
            <a:graphicFrameLocks noGrp="1"/>
          </p:cNvGraphicFramePr>
          <p:nvPr>
            <p:ph sz="half" idx="2"/>
            <p:extLst>
              <p:ext uri="{D42A27DB-BD31-4B8C-83A1-F6EECF244321}">
                <p14:modId xmlns:p14="http://schemas.microsoft.com/office/powerpoint/2010/main" val="2023531186"/>
              </p:ext>
            </p:extLst>
          </p:nvPr>
        </p:nvGraphicFramePr>
        <p:xfrm>
          <a:off x="29182" y="2089820"/>
          <a:ext cx="6066818" cy="4023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5307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B5E5-C8AB-BA14-E897-9FF78AC28D92}"/>
              </a:ext>
            </a:extLst>
          </p:cNvPr>
          <p:cNvSpPr>
            <a:spLocks noGrp="1"/>
          </p:cNvSpPr>
          <p:nvPr>
            <p:ph type="title"/>
          </p:nvPr>
        </p:nvSpPr>
        <p:spPr/>
        <p:txBody>
          <a:bodyPr/>
          <a:lstStyle/>
          <a:p>
            <a:r>
              <a:rPr lang="en-US" dirty="0"/>
              <a:t>Writing </a:t>
            </a:r>
            <a:r>
              <a:rPr lang="en-US" dirty="0">
                <a:solidFill>
                  <a:schemeClr val="accent2"/>
                </a:solidFill>
              </a:rPr>
              <a:t>B</a:t>
            </a:r>
            <a:r>
              <a:rPr lang="en-US" dirty="0">
                <a:solidFill>
                  <a:srgbClr val="FFC000"/>
                </a:solidFill>
              </a:rPr>
              <a:t>A</a:t>
            </a:r>
            <a:r>
              <a:rPr lang="en-US" dirty="0">
                <a:solidFill>
                  <a:srgbClr val="7030A0"/>
                </a:solidFill>
              </a:rPr>
              <a:t>S</a:t>
            </a:r>
            <a:r>
              <a:rPr lang="en-US" dirty="0">
                <a:solidFill>
                  <a:schemeClr val="accent5"/>
                </a:solidFill>
              </a:rPr>
              <a:t>E</a:t>
            </a:r>
          </a:p>
        </p:txBody>
      </p:sp>
      <p:sp>
        <p:nvSpPr>
          <p:cNvPr id="3" name="Content Placeholder 2">
            <a:extLst>
              <a:ext uri="{FF2B5EF4-FFF2-40B4-BE49-F238E27FC236}">
                <a16:creationId xmlns:a16="http://schemas.microsoft.com/office/drawing/2014/main" id="{D3C0B4F0-1BCC-994C-9E4F-DE96A00F112A}"/>
              </a:ext>
            </a:extLst>
          </p:cNvPr>
          <p:cNvSpPr>
            <a:spLocks noGrp="1"/>
          </p:cNvSpPr>
          <p:nvPr>
            <p:ph sz="half" idx="1"/>
          </p:nvPr>
        </p:nvSpPr>
        <p:spPr/>
        <p:txBody>
          <a:bodyPr/>
          <a:lstStyle/>
          <a:p>
            <a:r>
              <a:rPr lang="en-US" dirty="0"/>
              <a:t>Behavioral Habits</a:t>
            </a:r>
          </a:p>
          <a:p>
            <a:pPr lvl="1"/>
            <a:r>
              <a:rPr lang="en-US" dirty="0"/>
              <a:t>Time, Space, and Habits for Writing</a:t>
            </a:r>
          </a:p>
          <a:p>
            <a:endParaRPr lang="en-US" dirty="0"/>
          </a:p>
          <a:p>
            <a:pPr marL="0" indent="0">
              <a:buNone/>
            </a:pPr>
            <a:endParaRPr lang="en-US" dirty="0"/>
          </a:p>
          <a:p>
            <a:pPr marL="0" indent="0">
              <a:buNone/>
            </a:pPr>
            <a:r>
              <a:rPr lang="en-US" dirty="0"/>
              <a:t>Artisanal Habits</a:t>
            </a:r>
          </a:p>
          <a:p>
            <a:pPr lvl="1"/>
            <a:r>
              <a:rPr lang="en-US" dirty="0"/>
              <a:t>Writing is a Creative Activity Requiring Learning, Development, and Skill</a:t>
            </a:r>
          </a:p>
        </p:txBody>
      </p:sp>
      <p:sp>
        <p:nvSpPr>
          <p:cNvPr id="4" name="Content Placeholder 3">
            <a:extLst>
              <a:ext uri="{FF2B5EF4-FFF2-40B4-BE49-F238E27FC236}">
                <a16:creationId xmlns:a16="http://schemas.microsoft.com/office/drawing/2014/main" id="{69F7AAC9-3537-F6AF-5F7C-87E1339EDDB9}"/>
              </a:ext>
            </a:extLst>
          </p:cNvPr>
          <p:cNvSpPr>
            <a:spLocks noGrp="1"/>
          </p:cNvSpPr>
          <p:nvPr>
            <p:ph sz="half" idx="2"/>
          </p:nvPr>
        </p:nvSpPr>
        <p:spPr/>
        <p:txBody>
          <a:bodyPr/>
          <a:lstStyle/>
          <a:p>
            <a:endParaRPr lang="en-US" dirty="0"/>
          </a:p>
          <a:p>
            <a:r>
              <a:rPr lang="en-US" dirty="0"/>
              <a:t>Social Habits</a:t>
            </a:r>
          </a:p>
          <a:p>
            <a:pPr lvl="1"/>
            <a:r>
              <a:rPr lang="en-US" dirty="0"/>
              <a:t>Writing For, With, and Among Others</a:t>
            </a:r>
          </a:p>
          <a:p>
            <a:endParaRPr lang="en-US" dirty="0"/>
          </a:p>
          <a:p>
            <a:pPr marL="0" indent="0">
              <a:buNone/>
            </a:pPr>
            <a:endParaRPr lang="en-US" dirty="0"/>
          </a:p>
          <a:p>
            <a:pPr marL="0" indent="0">
              <a:buNone/>
            </a:pPr>
            <a:r>
              <a:rPr lang="en-US" dirty="0"/>
              <a:t>Emotional Habits</a:t>
            </a:r>
          </a:p>
          <a:p>
            <a:pPr lvl="1"/>
            <a:r>
              <a:rPr lang="en-US" dirty="0"/>
              <a:t>The Role of Pleasure, Challenge, and Growth in Writing</a:t>
            </a:r>
          </a:p>
        </p:txBody>
      </p:sp>
      <p:pic>
        <p:nvPicPr>
          <p:cNvPr id="10" name="Picture 9" descr="A book cover with orange clouds&#10;&#10;Description automatically generated with low confidence">
            <a:extLst>
              <a:ext uri="{FF2B5EF4-FFF2-40B4-BE49-F238E27FC236}">
                <a16:creationId xmlns:a16="http://schemas.microsoft.com/office/drawing/2014/main" id="{571B3450-B102-7FA3-7F63-D84DAF6A71DD}"/>
              </a:ext>
            </a:extLst>
          </p:cNvPr>
          <p:cNvPicPr>
            <a:picLocks noChangeAspect="1"/>
          </p:cNvPicPr>
          <p:nvPr/>
        </p:nvPicPr>
        <p:blipFill rotWithShape="1">
          <a:blip r:embed="rId3">
            <a:extLst>
              <a:ext uri="{28A0092B-C50C-407E-A947-70E740481C1C}">
                <a14:useLocalDpi xmlns:a14="http://schemas.microsoft.com/office/drawing/2010/main" val="0"/>
              </a:ext>
            </a:extLst>
          </a:blip>
          <a:srcRect b="37248"/>
          <a:stretch/>
        </p:blipFill>
        <p:spPr>
          <a:xfrm>
            <a:off x="10338319" y="0"/>
            <a:ext cx="1853681" cy="1744824"/>
          </a:xfrm>
          <a:prstGeom prst="rect">
            <a:avLst/>
          </a:prstGeom>
        </p:spPr>
      </p:pic>
    </p:spTree>
    <p:extLst>
      <p:ext uri="{BB962C8B-B14F-4D97-AF65-F5344CB8AC3E}">
        <p14:creationId xmlns:p14="http://schemas.microsoft.com/office/powerpoint/2010/main" val="72752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iterate type="lt">
                                    <p:tmPct val="10000"/>
                                  </p:iterate>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anim to="1.5" calcmode="lin" valueType="num">
                                      <p:cBhvr override="childStyle">
                                        <p:cTn id="9" dur="500" fill="hold"/>
                                        <p:tgtEl>
                                          <p:spTgt spid="3">
                                            <p:txEl>
                                              <p:pRg st="0" end="0"/>
                                            </p:txEl>
                                          </p:spTgt>
                                        </p:tgtEl>
                                        <p:attrNameLst>
                                          <p:attrName>style.fontSize</p:attrName>
                                        </p:attrNameLst>
                                      </p:cBhvr>
                                    </p:anim>
                                  </p:childTnLst>
                                </p:cTn>
                              </p:par>
                            </p:childTnLst>
                          </p:cTn>
                        </p:par>
                      </p:childTnLst>
                    </p:cTn>
                  </p:par>
                  <p:par>
                    <p:cTn id="10" fill="hold">
                      <p:stCondLst>
                        <p:cond delay="indefinite"/>
                      </p:stCondLst>
                      <p:childTnLst>
                        <p:par>
                          <p:cTn id="11" fill="hold">
                            <p:stCondLst>
                              <p:cond delay="0"/>
                            </p:stCondLst>
                            <p:childTnLst>
                              <p:par>
                                <p:cTn id="12" presetID="28" presetClass="emph" presetSubtype="0" fill="hold" nodeType="clickEffect">
                                  <p:stCondLst>
                                    <p:cond delay="0"/>
                                  </p:stCondLst>
                                  <p:iterate type="lt">
                                    <p:tmPct val="10000"/>
                                  </p:iterate>
                                  <p:childTnLst>
                                    <p:animClr clrSpc="rgb" dir="cw">
                                      <p:cBhvr override="childStyle">
                                        <p:cTn id="13" dur="500" fill="hold"/>
                                        <p:tgtEl>
                                          <p:spTgt spid="3">
                                            <p:txEl>
                                              <p:pRg st="4" end="4"/>
                                            </p:txEl>
                                          </p:spTgt>
                                        </p:tgtEl>
                                        <p:attrNameLst>
                                          <p:attrName>style.color</p:attrName>
                                        </p:attrNameLst>
                                      </p:cBhvr>
                                      <p:to>
                                        <a:srgbClr val="FFC000"/>
                                      </p:to>
                                    </p:animClr>
                                    <p:animClr clrSpc="rgb" dir="cw">
                                      <p:cBhvr>
                                        <p:cTn id="14" dur="500" fill="hold"/>
                                        <p:tgtEl>
                                          <p:spTgt spid="3">
                                            <p:txEl>
                                              <p:pRg st="4" end="4"/>
                                            </p:txEl>
                                          </p:spTgt>
                                        </p:tgtEl>
                                        <p:attrNameLst>
                                          <p:attrName>fillcolor</p:attrName>
                                        </p:attrNameLst>
                                      </p:cBhvr>
                                      <p:to>
                                        <a:srgbClr val="FFC000"/>
                                      </p:to>
                                    </p:animClr>
                                    <p:set>
                                      <p:cBhvr>
                                        <p:cTn id="15" dur="500" fill="hold"/>
                                        <p:tgtEl>
                                          <p:spTgt spid="3">
                                            <p:txEl>
                                              <p:pRg st="4" end="4"/>
                                            </p:txEl>
                                          </p:spTgt>
                                        </p:tgtEl>
                                        <p:attrNameLst>
                                          <p:attrName>fill.type</p:attrName>
                                        </p:attrNameLst>
                                      </p:cBhvr>
                                      <p:to>
                                        <p:strVal val="solid"/>
                                      </p:to>
                                    </p:set>
                                    <p:anim to="1.5" calcmode="lin" valueType="num">
                                      <p:cBhvr override="childStyle">
                                        <p:cTn id="16" dur="500" fill="hold"/>
                                        <p:tgtEl>
                                          <p:spTgt spid="3">
                                            <p:txEl>
                                              <p:pRg st="4" end="4"/>
                                            </p:txEl>
                                          </p:spTgt>
                                        </p:tgtEl>
                                        <p:attrNameLst>
                                          <p:attrName>style.fontSize</p:attrName>
                                        </p:attrNameLst>
                                      </p:cBhvr>
                                    </p:anim>
                                  </p:childTnLst>
                                </p:cTn>
                              </p:par>
                            </p:childTnLst>
                          </p:cTn>
                        </p:par>
                      </p:childTnLst>
                    </p:cTn>
                  </p:par>
                  <p:par>
                    <p:cTn id="17" fill="hold">
                      <p:stCondLst>
                        <p:cond delay="indefinite"/>
                      </p:stCondLst>
                      <p:childTnLst>
                        <p:par>
                          <p:cTn id="18" fill="hold">
                            <p:stCondLst>
                              <p:cond delay="0"/>
                            </p:stCondLst>
                            <p:childTnLst>
                              <p:par>
                                <p:cTn id="19" presetID="28" presetClass="emph" presetSubtype="0" fill="hold" nodeType="clickEffect">
                                  <p:stCondLst>
                                    <p:cond delay="0"/>
                                  </p:stCondLst>
                                  <p:iterate type="lt">
                                    <p:tmPct val="10000"/>
                                  </p:iterate>
                                  <p:childTnLst>
                                    <p:animClr clrSpc="rgb" dir="cw">
                                      <p:cBhvr override="childStyle">
                                        <p:cTn id="20" dur="500" fill="hold"/>
                                        <p:tgtEl>
                                          <p:spTgt spid="4">
                                            <p:txEl>
                                              <p:pRg st="1" end="1"/>
                                            </p:txEl>
                                          </p:spTgt>
                                        </p:tgtEl>
                                        <p:attrNameLst>
                                          <p:attrName>style.color</p:attrName>
                                        </p:attrNameLst>
                                      </p:cBhvr>
                                      <p:to>
                                        <a:srgbClr val="7030A0"/>
                                      </p:to>
                                    </p:animClr>
                                    <p:animClr clrSpc="rgb" dir="cw">
                                      <p:cBhvr>
                                        <p:cTn id="21" dur="500" fill="hold"/>
                                        <p:tgtEl>
                                          <p:spTgt spid="4">
                                            <p:txEl>
                                              <p:pRg st="1" end="1"/>
                                            </p:txEl>
                                          </p:spTgt>
                                        </p:tgtEl>
                                        <p:attrNameLst>
                                          <p:attrName>fillcolor</p:attrName>
                                        </p:attrNameLst>
                                      </p:cBhvr>
                                      <p:to>
                                        <a:srgbClr val="7030A0"/>
                                      </p:to>
                                    </p:animClr>
                                    <p:set>
                                      <p:cBhvr>
                                        <p:cTn id="22" dur="500" fill="hold"/>
                                        <p:tgtEl>
                                          <p:spTgt spid="4">
                                            <p:txEl>
                                              <p:pRg st="1" end="1"/>
                                            </p:txEl>
                                          </p:spTgt>
                                        </p:tgtEl>
                                        <p:attrNameLst>
                                          <p:attrName>fill.type</p:attrName>
                                        </p:attrNameLst>
                                      </p:cBhvr>
                                      <p:to>
                                        <p:strVal val="solid"/>
                                      </p:to>
                                    </p:set>
                                    <p:anim to="1.5" calcmode="lin" valueType="num">
                                      <p:cBhvr override="childStyle">
                                        <p:cTn id="23" dur="500" fill="hold"/>
                                        <p:tgtEl>
                                          <p:spTgt spid="4">
                                            <p:txEl>
                                              <p:pRg st="1" end="1"/>
                                            </p:txEl>
                                          </p:spTgt>
                                        </p:tgtEl>
                                        <p:attrNameLst>
                                          <p:attrName>style.fontSize</p:attrName>
                                        </p:attrNameLst>
                                      </p:cBhvr>
                                    </p:anim>
                                  </p:childTnLst>
                                </p:cTn>
                              </p:par>
                            </p:childTnLst>
                          </p:cTn>
                        </p:par>
                      </p:childTnLst>
                    </p:cTn>
                  </p:par>
                  <p:par>
                    <p:cTn id="24" fill="hold">
                      <p:stCondLst>
                        <p:cond delay="indefinite"/>
                      </p:stCondLst>
                      <p:childTnLst>
                        <p:par>
                          <p:cTn id="25" fill="hold">
                            <p:stCondLst>
                              <p:cond delay="0"/>
                            </p:stCondLst>
                            <p:childTnLst>
                              <p:par>
                                <p:cTn id="26" presetID="28" presetClass="emph" presetSubtype="0" fill="hold" nodeType="clickEffect">
                                  <p:stCondLst>
                                    <p:cond delay="0"/>
                                  </p:stCondLst>
                                  <p:iterate type="lt">
                                    <p:tmPct val="10000"/>
                                  </p:iterate>
                                  <p:childTnLst>
                                    <p:animClr clrSpc="rgb" dir="cw">
                                      <p:cBhvr override="childStyle">
                                        <p:cTn id="27" dur="500" fill="hold"/>
                                        <p:tgtEl>
                                          <p:spTgt spid="4">
                                            <p:txEl>
                                              <p:pRg st="5" end="5"/>
                                            </p:txEl>
                                          </p:spTgt>
                                        </p:tgtEl>
                                        <p:attrNameLst>
                                          <p:attrName>style.color</p:attrName>
                                        </p:attrNameLst>
                                      </p:cBhvr>
                                      <p:to>
                                        <a:srgbClr val="3E8853"/>
                                      </p:to>
                                    </p:animClr>
                                    <p:animClr clrSpc="rgb" dir="cw">
                                      <p:cBhvr>
                                        <p:cTn id="28" dur="500" fill="hold"/>
                                        <p:tgtEl>
                                          <p:spTgt spid="4">
                                            <p:txEl>
                                              <p:pRg st="5" end="5"/>
                                            </p:txEl>
                                          </p:spTgt>
                                        </p:tgtEl>
                                        <p:attrNameLst>
                                          <p:attrName>fillcolor</p:attrName>
                                        </p:attrNameLst>
                                      </p:cBhvr>
                                      <p:to>
                                        <a:srgbClr val="3E8853"/>
                                      </p:to>
                                    </p:animClr>
                                    <p:set>
                                      <p:cBhvr>
                                        <p:cTn id="29" dur="500" fill="hold"/>
                                        <p:tgtEl>
                                          <p:spTgt spid="4">
                                            <p:txEl>
                                              <p:pRg st="5" end="5"/>
                                            </p:txEl>
                                          </p:spTgt>
                                        </p:tgtEl>
                                        <p:attrNameLst>
                                          <p:attrName>fill.type</p:attrName>
                                        </p:attrNameLst>
                                      </p:cBhvr>
                                      <p:to>
                                        <p:strVal val="solid"/>
                                      </p:to>
                                    </p:set>
                                    <p:anim to="1.5" calcmode="lin" valueType="num">
                                      <p:cBhvr override="childStyle">
                                        <p:cTn id="30" dur="500" fill="hold"/>
                                        <p:tgtEl>
                                          <p:spTgt spid="4">
                                            <p:txEl>
                                              <p:pRg st="5" end="5"/>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4B4C-8113-CC39-1905-96D15E376F75}"/>
              </a:ext>
            </a:extLst>
          </p:cNvPr>
          <p:cNvSpPr>
            <a:spLocks noGrp="1"/>
          </p:cNvSpPr>
          <p:nvPr>
            <p:ph type="title"/>
          </p:nvPr>
        </p:nvSpPr>
        <p:spPr/>
        <p:txBody>
          <a:bodyPr/>
          <a:lstStyle/>
          <a:p>
            <a:r>
              <a:rPr lang="en-US" dirty="0"/>
              <a:t>Writing BASE</a:t>
            </a:r>
          </a:p>
        </p:txBody>
      </p:sp>
      <p:sp>
        <p:nvSpPr>
          <p:cNvPr id="3" name="Content Placeholder 2">
            <a:extLst>
              <a:ext uri="{FF2B5EF4-FFF2-40B4-BE49-F238E27FC236}">
                <a16:creationId xmlns:a16="http://schemas.microsoft.com/office/drawing/2014/main" id="{9789ACFF-8C7D-1CBA-5C8F-3B0D512DDCD3}"/>
              </a:ext>
            </a:extLst>
          </p:cNvPr>
          <p:cNvSpPr>
            <a:spLocks noGrp="1"/>
          </p:cNvSpPr>
          <p:nvPr>
            <p:ph sz="half" idx="1"/>
          </p:nvPr>
        </p:nvSpPr>
        <p:spPr/>
        <p:txBody>
          <a:bodyPr/>
          <a:lstStyle/>
          <a:p>
            <a:r>
              <a:rPr lang="en-US" dirty="0">
                <a:hlinkClick r:id="rId2"/>
              </a:rPr>
              <a:t>The Writing BASE</a:t>
            </a:r>
            <a:endParaRPr lang="en-US" dirty="0"/>
          </a:p>
          <a:p>
            <a:r>
              <a:rPr lang="en-US" dirty="0"/>
              <a:t>https://writersdiet.com/base/base/</a:t>
            </a:r>
          </a:p>
          <a:p>
            <a:endParaRPr lang="en-US" dirty="0"/>
          </a:p>
        </p:txBody>
      </p:sp>
      <p:sp>
        <p:nvSpPr>
          <p:cNvPr id="5" name="Content Placeholder 2">
            <a:extLst>
              <a:ext uri="{FF2B5EF4-FFF2-40B4-BE49-F238E27FC236}">
                <a16:creationId xmlns:a16="http://schemas.microsoft.com/office/drawing/2014/main" id="{4285B21D-F56B-BBDC-3E73-49C7433E6C74}"/>
              </a:ext>
            </a:extLst>
          </p:cNvPr>
          <p:cNvSpPr txBox="1">
            <a:spLocks/>
          </p:cNvSpPr>
          <p:nvPr/>
        </p:nvSpPr>
        <p:spPr>
          <a:xfrm>
            <a:off x="1024127" y="2286000"/>
            <a:ext cx="475488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7" name="Picture 6" descr="A picture containing symbol, screenshot, font, logo&#10;&#10;Description automatically generated">
            <a:extLst>
              <a:ext uri="{FF2B5EF4-FFF2-40B4-BE49-F238E27FC236}">
                <a16:creationId xmlns:a16="http://schemas.microsoft.com/office/drawing/2014/main" id="{591C6143-E754-04CC-2E96-B12137CA5BB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4126" y="3522633"/>
            <a:ext cx="4754879" cy="3165814"/>
          </a:xfrm>
          <a:prstGeom prst="rect">
            <a:avLst/>
          </a:prstGeom>
        </p:spPr>
      </p:pic>
      <p:pic>
        <p:nvPicPr>
          <p:cNvPr id="8" name="Content Placeholder 7" descr="A qr code with green squares&#10;&#10;Description automatically generated with low confidence">
            <a:extLst>
              <a:ext uri="{FF2B5EF4-FFF2-40B4-BE49-F238E27FC236}">
                <a16:creationId xmlns:a16="http://schemas.microsoft.com/office/drawing/2014/main" id="{BC8DD559-B391-EB36-0EDA-D77F142D472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254692" y="2472958"/>
            <a:ext cx="2857500" cy="2857500"/>
          </a:xfrm>
          <a:prstGeom prst="rect">
            <a:avLst/>
          </a:prstGeom>
        </p:spPr>
      </p:pic>
    </p:spTree>
    <p:extLst>
      <p:ext uri="{BB962C8B-B14F-4D97-AF65-F5344CB8AC3E}">
        <p14:creationId xmlns:p14="http://schemas.microsoft.com/office/powerpoint/2010/main" val="3617479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4D3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D2A168-82B9-F321-B110-1853F1476AFE}"/>
              </a:ext>
            </a:extLst>
          </p:cNvPr>
          <p:cNvSpPr>
            <a:spLocks noGrp="1"/>
          </p:cNvSpPr>
          <p:nvPr>
            <p:ph type="title"/>
          </p:nvPr>
        </p:nvSpPr>
        <p:spPr>
          <a:xfrm>
            <a:off x="1024128" y="585216"/>
            <a:ext cx="6007027" cy="1499616"/>
          </a:xfrm>
        </p:spPr>
        <p:txBody>
          <a:bodyPr vert="horz" lIns="91440" tIns="45720" rIns="91440" bIns="45720" rtlCol="0" anchor="ctr">
            <a:normAutofit/>
          </a:bodyPr>
          <a:lstStyle/>
          <a:p>
            <a:r>
              <a:rPr lang="en-US" dirty="0">
                <a:solidFill>
                  <a:srgbClr val="FFFFFF"/>
                </a:solidFill>
              </a:rPr>
              <a:t>How Do You Write</a:t>
            </a:r>
          </a:p>
        </p:txBody>
      </p:sp>
      <p:cxnSp>
        <p:nvCxnSpPr>
          <p:cNvPr id="15" name="Straight Connector 14">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3731F94-4BEE-9410-4584-6A53B345B3D7}"/>
              </a:ext>
            </a:extLst>
          </p:cNvPr>
          <p:cNvSpPr>
            <a:spLocks noGrp="1"/>
          </p:cNvSpPr>
          <p:nvPr>
            <p:ph sz="half" idx="1"/>
          </p:nvPr>
        </p:nvSpPr>
        <p:spPr>
          <a:xfrm>
            <a:off x="1024128" y="2286000"/>
            <a:ext cx="6007027" cy="4023360"/>
          </a:xfrm>
        </p:spPr>
        <p:txBody>
          <a:bodyPr vert="horz" lIns="45720" tIns="45720" rIns="45720" bIns="45720" rtlCol="0">
            <a:normAutofit/>
          </a:bodyPr>
          <a:lstStyle/>
          <a:p>
            <a:r>
              <a:rPr lang="en-US" dirty="0">
                <a:solidFill>
                  <a:srgbClr val="FFFFFF"/>
                </a:solidFill>
                <a:hlinkClick r:id="rId2"/>
              </a:rPr>
              <a:t>How Do You Write</a:t>
            </a:r>
            <a:endParaRPr lang="en-US" dirty="0">
              <a:solidFill>
                <a:srgbClr val="FFFFFF"/>
              </a:solidFill>
            </a:endParaRPr>
          </a:p>
          <a:p>
            <a:r>
              <a:rPr lang="en-US" dirty="0">
                <a:solidFill>
                  <a:srgbClr val="FFFFFF"/>
                </a:solidFill>
              </a:rPr>
              <a:t>https://forms.office.com/r/P2hUDRP1ws</a:t>
            </a:r>
          </a:p>
        </p:txBody>
      </p:sp>
      <p:pic>
        <p:nvPicPr>
          <p:cNvPr id="6" name="Content Placeholder 5" descr="A qr code on a screen&#10;&#10;Description automatically generated with medium confidence">
            <a:extLst>
              <a:ext uri="{FF2B5EF4-FFF2-40B4-BE49-F238E27FC236}">
                <a16:creationId xmlns:a16="http://schemas.microsoft.com/office/drawing/2014/main" id="{57ECDA39-D3D0-5C91-0237-72DBF060B49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6129" r="16217"/>
          <a:stretch/>
        </p:blipFill>
        <p:spPr>
          <a:xfrm>
            <a:off x="7552266" y="10"/>
            <a:ext cx="4639734" cy="6857990"/>
          </a:xfrm>
          <a:prstGeom prst="rect">
            <a:avLst/>
          </a:prstGeom>
        </p:spPr>
      </p:pic>
    </p:spTree>
    <p:extLst>
      <p:ext uri="{BB962C8B-B14F-4D97-AF65-F5344CB8AC3E}">
        <p14:creationId xmlns:p14="http://schemas.microsoft.com/office/powerpoint/2010/main" val="933764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13E1-C83D-79FE-2368-12B817352BD6}"/>
              </a:ext>
            </a:extLst>
          </p:cNvPr>
          <p:cNvSpPr>
            <a:spLocks noGrp="1"/>
          </p:cNvSpPr>
          <p:nvPr>
            <p:ph type="title"/>
          </p:nvPr>
        </p:nvSpPr>
        <p:spPr/>
        <p:txBody>
          <a:bodyPr/>
          <a:lstStyle/>
          <a:p>
            <a:r>
              <a:rPr lang="en-US" dirty="0"/>
              <a:t>Emotional Habits</a:t>
            </a:r>
          </a:p>
        </p:txBody>
      </p:sp>
      <p:sp>
        <p:nvSpPr>
          <p:cNvPr id="3" name="Text Placeholder 2">
            <a:extLst>
              <a:ext uri="{FF2B5EF4-FFF2-40B4-BE49-F238E27FC236}">
                <a16:creationId xmlns:a16="http://schemas.microsoft.com/office/drawing/2014/main" id="{D526C244-E0D0-526B-9B77-E00EF3010ED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55392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F85A96B-806E-6A76-C2C1-49A28C7D0277}"/>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dirty="0">
                <a:solidFill>
                  <a:srgbClr val="FFFFFF"/>
                </a:solidFill>
              </a:rPr>
              <a:t>Emotional Writing</a:t>
            </a:r>
          </a:p>
        </p:txBody>
      </p:sp>
      <p:cxnSp>
        <p:nvCxnSpPr>
          <p:cNvPr id="17" name="Straight Connector 16">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3890956B-7A2C-248C-3D6F-B586B7758BAC}"/>
              </a:ext>
            </a:extLst>
          </p:cNvPr>
          <p:cNvSpPr>
            <a:spLocks noGrp="1"/>
          </p:cNvSpPr>
          <p:nvPr>
            <p:ph sz="half" idx="1"/>
          </p:nvPr>
        </p:nvSpPr>
        <p:spPr>
          <a:xfrm>
            <a:off x="1024129" y="2286000"/>
            <a:ext cx="3791711" cy="3931920"/>
          </a:xfrm>
        </p:spPr>
        <p:txBody>
          <a:bodyPr vert="horz" lIns="45720" tIns="45720" rIns="45720" bIns="45720" rtlCol="0">
            <a:normAutofit/>
          </a:bodyPr>
          <a:lstStyle/>
          <a:p>
            <a:pPr>
              <a:lnSpc>
                <a:spcPct val="200000"/>
              </a:lnSpc>
              <a:buClr>
                <a:schemeClr val="tx2"/>
              </a:buClr>
              <a:buFont typeface="Wingdings" panose="05000000000000000000" pitchFamily="2" charset="2"/>
              <a:buChar char="q"/>
            </a:pPr>
            <a:r>
              <a:rPr lang="en-US" dirty="0">
                <a:solidFill>
                  <a:srgbClr val="FFFFFF"/>
                </a:solidFill>
              </a:rPr>
              <a:t>Pleasure</a:t>
            </a:r>
          </a:p>
          <a:p>
            <a:pPr>
              <a:lnSpc>
                <a:spcPct val="200000"/>
              </a:lnSpc>
              <a:buClr>
                <a:schemeClr val="tx2"/>
              </a:buClr>
              <a:buFont typeface="Wingdings" panose="05000000000000000000" pitchFamily="2" charset="2"/>
              <a:buChar char="q"/>
            </a:pPr>
            <a:r>
              <a:rPr lang="en-US" dirty="0">
                <a:solidFill>
                  <a:srgbClr val="FFFFFF"/>
                </a:solidFill>
              </a:rPr>
              <a:t>Challenge</a:t>
            </a:r>
          </a:p>
          <a:p>
            <a:pPr>
              <a:lnSpc>
                <a:spcPct val="200000"/>
              </a:lnSpc>
              <a:buClr>
                <a:schemeClr val="tx2"/>
              </a:buClr>
              <a:buFont typeface="Wingdings" panose="05000000000000000000" pitchFamily="2" charset="2"/>
              <a:buChar char="q"/>
            </a:pPr>
            <a:r>
              <a:rPr lang="en-US" dirty="0">
                <a:solidFill>
                  <a:srgbClr val="FFFFFF"/>
                </a:solidFill>
              </a:rPr>
              <a:t>Growth</a:t>
            </a:r>
          </a:p>
        </p:txBody>
      </p:sp>
      <p:pic>
        <p:nvPicPr>
          <p:cNvPr id="8" name="Content Placeholder 7" descr="A picture containing colorfulness, art, creativity&#10;&#10;Description automatically generated">
            <a:extLst>
              <a:ext uri="{FF2B5EF4-FFF2-40B4-BE49-F238E27FC236}">
                <a16:creationId xmlns:a16="http://schemas.microsoft.com/office/drawing/2014/main" id="{67DD1702-7EE9-060E-6E07-53D4AF3B026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38765" y="-152400"/>
            <a:ext cx="7104009" cy="7193933"/>
          </a:xfrm>
          <a:prstGeom prst="rect">
            <a:avLst/>
          </a:prstGeom>
        </p:spPr>
      </p:pic>
      <p:pic>
        <p:nvPicPr>
          <p:cNvPr id="10" name="Picture 9" descr="A picture containing logo, graphics, font, symbol&#10;&#10;Description automatically generated">
            <a:extLst>
              <a:ext uri="{FF2B5EF4-FFF2-40B4-BE49-F238E27FC236}">
                <a16:creationId xmlns:a16="http://schemas.microsoft.com/office/drawing/2014/main" id="{55A81B52-9C4A-47E9-9DCB-86182DC8C71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68548" y="5593080"/>
            <a:ext cx="949369" cy="1249680"/>
          </a:xfrm>
          <a:prstGeom prst="rect">
            <a:avLst/>
          </a:prstGeom>
        </p:spPr>
      </p:pic>
    </p:spTree>
    <p:extLst>
      <p:ext uri="{BB962C8B-B14F-4D97-AF65-F5344CB8AC3E}">
        <p14:creationId xmlns:p14="http://schemas.microsoft.com/office/powerpoint/2010/main" val="3581620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99A1-1312-8EC2-5E42-BFEFFA5979E4}"/>
              </a:ext>
            </a:extLst>
          </p:cNvPr>
          <p:cNvSpPr>
            <a:spLocks noGrp="1"/>
          </p:cNvSpPr>
          <p:nvPr>
            <p:ph type="title"/>
          </p:nvPr>
        </p:nvSpPr>
        <p:spPr/>
        <p:txBody>
          <a:bodyPr/>
          <a:lstStyle/>
          <a:p>
            <a:r>
              <a:rPr lang="en-US" dirty="0"/>
              <a:t>In the long run, the road to productivity will be a long and tedious one unless you can find meaningful ways to pave it with pleasure.</a:t>
            </a:r>
          </a:p>
        </p:txBody>
      </p:sp>
      <p:sp>
        <p:nvSpPr>
          <p:cNvPr id="3" name="Text Placeholder 2">
            <a:extLst>
              <a:ext uri="{FF2B5EF4-FFF2-40B4-BE49-F238E27FC236}">
                <a16:creationId xmlns:a16="http://schemas.microsoft.com/office/drawing/2014/main" id="{6A81A7E9-0384-C3F8-80B1-919003712D92}"/>
              </a:ext>
            </a:extLst>
          </p:cNvPr>
          <p:cNvSpPr>
            <a:spLocks noGrp="1"/>
          </p:cNvSpPr>
          <p:nvPr>
            <p:ph type="body" sz="half" idx="13"/>
          </p:nvPr>
        </p:nvSpPr>
        <p:spPr/>
        <p:txBody>
          <a:bodyPr/>
          <a:lstStyle/>
          <a:p>
            <a:r>
              <a:rPr lang="en-US" dirty="0"/>
              <a:t>Helen Sword, author of Air &amp; Light &amp; Time &amp; Space: How Successful Academics Write</a:t>
            </a:r>
          </a:p>
        </p:txBody>
      </p:sp>
    </p:spTree>
    <p:extLst>
      <p:ext uri="{BB962C8B-B14F-4D97-AF65-F5344CB8AC3E}">
        <p14:creationId xmlns:p14="http://schemas.microsoft.com/office/powerpoint/2010/main" val="4029250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CEE079-EB4A-AFDC-39A9-A8CE6528A8A7}"/>
              </a:ext>
            </a:extLst>
          </p:cNvPr>
          <p:cNvSpPr>
            <a:spLocks noGrp="1"/>
          </p:cNvSpPr>
          <p:nvPr>
            <p:ph type="title"/>
          </p:nvPr>
        </p:nvSpPr>
        <p:spPr/>
        <p:txBody>
          <a:bodyPr/>
          <a:lstStyle/>
          <a:p>
            <a:r>
              <a:rPr lang="en-US" dirty="0"/>
              <a:t>What aspects of writing give me most pleasure and what pleasurable activities can I integrate to support my productivity? [paraphrase]</a:t>
            </a:r>
          </a:p>
        </p:txBody>
      </p:sp>
      <p:sp>
        <p:nvSpPr>
          <p:cNvPr id="5" name="Text Placeholder 4">
            <a:extLst>
              <a:ext uri="{FF2B5EF4-FFF2-40B4-BE49-F238E27FC236}">
                <a16:creationId xmlns:a16="http://schemas.microsoft.com/office/drawing/2014/main" id="{E5AFB3F3-C6BE-93AA-D8EC-029E5578EA5A}"/>
              </a:ext>
            </a:extLst>
          </p:cNvPr>
          <p:cNvSpPr>
            <a:spLocks noGrp="1"/>
          </p:cNvSpPr>
          <p:nvPr>
            <p:ph type="body" sz="half" idx="13"/>
          </p:nvPr>
        </p:nvSpPr>
        <p:spPr/>
        <p:txBody>
          <a:bodyPr/>
          <a:lstStyle/>
          <a:p>
            <a:r>
              <a:rPr lang="en-US" dirty="0"/>
              <a:t>Helen Sword, author of Air &amp; Light &amp; Time &amp; Space: How Successful Academics Write</a:t>
            </a:r>
          </a:p>
        </p:txBody>
      </p:sp>
    </p:spTree>
    <p:extLst>
      <p:ext uri="{BB962C8B-B14F-4D97-AF65-F5344CB8AC3E}">
        <p14:creationId xmlns:p14="http://schemas.microsoft.com/office/powerpoint/2010/main" val="214536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BE5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6884AE-3A41-15FB-471B-E74F266AA219}"/>
              </a:ext>
            </a:extLst>
          </p:cNvPr>
          <p:cNvSpPr>
            <a:spLocks noGrp="1"/>
          </p:cNvSpPr>
          <p:nvPr>
            <p:ph type="title"/>
          </p:nvPr>
        </p:nvSpPr>
        <p:spPr>
          <a:xfrm>
            <a:off x="1024128" y="585216"/>
            <a:ext cx="6007027" cy="1499616"/>
          </a:xfrm>
        </p:spPr>
        <p:txBody>
          <a:bodyPr>
            <a:normAutofit/>
          </a:bodyPr>
          <a:lstStyle/>
          <a:p>
            <a:r>
              <a:rPr lang="en-US" dirty="0">
                <a:solidFill>
                  <a:srgbClr val="FFFFFF"/>
                </a:solidFill>
              </a:rPr>
              <a:t>Source and Inspiration</a:t>
            </a:r>
          </a:p>
        </p:txBody>
      </p:sp>
      <p:cxnSp>
        <p:nvCxnSpPr>
          <p:cNvPr id="16" name="Straight Connector 15">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46C70E4B-D8BB-75CE-7FAF-B333CB5A9093}"/>
              </a:ext>
            </a:extLst>
          </p:cNvPr>
          <p:cNvSpPr>
            <a:spLocks noGrp="1"/>
          </p:cNvSpPr>
          <p:nvPr>
            <p:ph idx="1"/>
          </p:nvPr>
        </p:nvSpPr>
        <p:spPr>
          <a:xfrm>
            <a:off x="1024128" y="2286000"/>
            <a:ext cx="6007027" cy="4023360"/>
          </a:xfrm>
        </p:spPr>
        <p:txBody>
          <a:bodyPr>
            <a:normAutofit/>
          </a:bodyPr>
          <a:lstStyle/>
          <a:p>
            <a:endParaRPr lang="en-US" dirty="0">
              <a:solidFill>
                <a:srgbClr val="FFFFFF"/>
              </a:solidFill>
            </a:endParaRPr>
          </a:p>
        </p:txBody>
      </p:sp>
      <p:pic>
        <p:nvPicPr>
          <p:cNvPr id="7" name="Content Placeholder 6" descr="A book cover with orange clouds&#10;&#10;Description automatically generated with low confidence">
            <a:extLst>
              <a:ext uri="{FF2B5EF4-FFF2-40B4-BE49-F238E27FC236}">
                <a16:creationId xmlns:a16="http://schemas.microsoft.com/office/drawing/2014/main" id="{3C251AF3-F2A1-BA08-DD81-21DA5E67195B}"/>
              </a:ext>
            </a:extLst>
          </p:cNvPr>
          <p:cNvPicPr>
            <a:picLocks noChangeAspect="1"/>
          </p:cNvPicPr>
          <p:nvPr/>
        </p:nvPicPr>
        <p:blipFill rotWithShape="1">
          <a:blip r:embed="rId2">
            <a:extLst>
              <a:ext uri="{28A0092B-C50C-407E-A947-70E740481C1C}">
                <a14:useLocalDpi xmlns:a14="http://schemas.microsoft.com/office/drawing/2010/main" val="0"/>
              </a:ext>
            </a:extLst>
          </a:blip>
          <a:srcRect r="-2" b="1335"/>
          <a:stretch/>
        </p:blipFill>
        <p:spPr>
          <a:xfrm>
            <a:off x="7552266" y="10"/>
            <a:ext cx="4639734" cy="6857990"/>
          </a:xfrm>
          <a:prstGeom prst="rect">
            <a:avLst/>
          </a:prstGeom>
        </p:spPr>
      </p:pic>
    </p:spTree>
    <p:extLst>
      <p:ext uri="{BB962C8B-B14F-4D97-AF65-F5344CB8AC3E}">
        <p14:creationId xmlns:p14="http://schemas.microsoft.com/office/powerpoint/2010/main" val="740769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07C1-900B-C2B4-8706-1427AB5E760A}"/>
              </a:ext>
            </a:extLst>
          </p:cNvPr>
          <p:cNvSpPr>
            <a:spLocks noGrp="1"/>
          </p:cNvSpPr>
          <p:nvPr>
            <p:ph type="title"/>
          </p:nvPr>
        </p:nvSpPr>
        <p:spPr/>
        <p:txBody>
          <a:bodyPr/>
          <a:lstStyle/>
          <a:p>
            <a:r>
              <a:rPr lang="en-US" dirty="0"/>
              <a:t>Behavioral Habits</a:t>
            </a:r>
          </a:p>
        </p:txBody>
      </p:sp>
      <p:sp>
        <p:nvSpPr>
          <p:cNvPr id="3" name="Text Placeholder 2">
            <a:extLst>
              <a:ext uri="{FF2B5EF4-FFF2-40B4-BE49-F238E27FC236}">
                <a16:creationId xmlns:a16="http://schemas.microsoft.com/office/drawing/2014/main" id="{7136788D-AA05-C504-1AA1-6FE15CE564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73279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Different types of clocks">
            <a:extLst>
              <a:ext uri="{FF2B5EF4-FFF2-40B4-BE49-F238E27FC236}">
                <a16:creationId xmlns:a16="http://schemas.microsoft.com/office/drawing/2014/main" id="{C8837B9D-D182-C1A9-EE64-1D6AE658D0B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2352" r="9091" b="6739"/>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D9D301F7-8273-9AD3-9773-6DB09FA191C2}"/>
              </a:ext>
            </a:extLst>
          </p:cNvPr>
          <p:cNvSpPr>
            <a:spLocks noGrp="1"/>
          </p:cNvSpPr>
          <p:nvPr>
            <p:ph type="title"/>
          </p:nvPr>
        </p:nvSpPr>
        <p:spPr>
          <a:xfrm>
            <a:off x="1024128" y="585216"/>
            <a:ext cx="6066816" cy="1499616"/>
          </a:xfrm>
        </p:spPr>
        <p:txBody>
          <a:bodyPr vert="horz" lIns="91440" tIns="45720" rIns="91440" bIns="45720" rtlCol="0" anchor="ctr">
            <a:normAutofit/>
          </a:bodyPr>
          <a:lstStyle/>
          <a:p>
            <a:r>
              <a:rPr lang="en-US">
                <a:solidFill>
                  <a:srgbClr val="000000"/>
                </a:solidFill>
              </a:rPr>
              <a:t>Finding your Behavioral Habits</a:t>
            </a:r>
          </a:p>
        </p:txBody>
      </p:sp>
      <p:cxnSp>
        <p:nvCxnSpPr>
          <p:cNvPr id="15" name="Straight Connector 14">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166469-2B9C-1A62-0DA2-D1F04D03B9DB}"/>
              </a:ext>
            </a:extLst>
          </p:cNvPr>
          <p:cNvSpPr>
            <a:spLocks noGrp="1"/>
          </p:cNvSpPr>
          <p:nvPr>
            <p:ph sz="half" idx="1"/>
          </p:nvPr>
        </p:nvSpPr>
        <p:spPr>
          <a:xfrm>
            <a:off x="1024128" y="2286000"/>
            <a:ext cx="6066816" cy="4023360"/>
          </a:xfrm>
        </p:spPr>
        <p:txBody>
          <a:bodyPr vert="horz" lIns="45720" tIns="45720" rIns="45720" bIns="45720" rtlCol="0">
            <a:normAutofit/>
          </a:bodyPr>
          <a:lstStyle/>
          <a:p>
            <a:pPr>
              <a:lnSpc>
                <a:spcPct val="200000"/>
              </a:lnSpc>
              <a:buFont typeface="Wingdings" panose="05000000000000000000" pitchFamily="2" charset="2"/>
              <a:buChar char="q"/>
            </a:pPr>
            <a:r>
              <a:rPr lang="en-US" dirty="0">
                <a:solidFill>
                  <a:srgbClr val="000000"/>
                </a:solidFill>
              </a:rPr>
              <a:t>Finding your time(s) </a:t>
            </a:r>
          </a:p>
          <a:p>
            <a:pPr>
              <a:lnSpc>
                <a:spcPct val="200000"/>
              </a:lnSpc>
              <a:buFont typeface="Wingdings" panose="05000000000000000000" pitchFamily="2" charset="2"/>
              <a:buChar char="q"/>
            </a:pPr>
            <a:r>
              <a:rPr lang="en-US" dirty="0">
                <a:solidFill>
                  <a:srgbClr val="000000"/>
                </a:solidFill>
              </a:rPr>
              <a:t>Finding your place(s) </a:t>
            </a:r>
          </a:p>
          <a:p>
            <a:pPr>
              <a:lnSpc>
                <a:spcPct val="200000"/>
              </a:lnSpc>
              <a:buFont typeface="Wingdings" panose="05000000000000000000" pitchFamily="2" charset="2"/>
              <a:buChar char="q"/>
            </a:pPr>
            <a:r>
              <a:rPr lang="en-US" dirty="0">
                <a:solidFill>
                  <a:srgbClr val="000000"/>
                </a:solidFill>
              </a:rPr>
              <a:t>Finding your rhythms and rituals </a:t>
            </a:r>
          </a:p>
        </p:txBody>
      </p:sp>
    </p:spTree>
    <p:extLst>
      <p:ext uri="{BB962C8B-B14F-4D97-AF65-F5344CB8AC3E}">
        <p14:creationId xmlns:p14="http://schemas.microsoft.com/office/powerpoint/2010/main" val="2791114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3586-631E-1DA9-C69F-CFCFF63ADF71}"/>
              </a:ext>
            </a:extLst>
          </p:cNvPr>
          <p:cNvSpPr>
            <a:spLocks noGrp="1"/>
          </p:cNvSpPr>
          <p:nvPr>
            <p:ph type="title"/>
          </p:nvPr>
        </p:nvSpPr>
        <p:spPr/>
        <p:txBody>
          <a:bodyPr/>
          <a:lstStyle/>
          <a:p>
            <a:r>
              <a:rPr lang="en-US" dirty="0"/>
              <a:t>Writing is an “infinitely </a:t>
            </a:r>
            <a:r>
              <a:rPr lang="en-US" dirty="0" err="1"/>
              <a:t>postponable</a:t>
            </a:r>
            <a:r>
              <a:rPr lang="en-US" dirty="0"/>
              <a:t>” activity.</a:t>
            </a:r>
          </a:p>
        </p:txBody>
      </p:sp>
      <p:sp>
        <p:nvSpPr>
          <p:cNvPr id="3" name="Text Placeholder 2">
            <a:extLst>
              <a:ext uri="{FF2B5EF4-FFF2-40B4-BE49-F238E27FC236}">
                <a16:creationId xmlns:a16="http://schemas.microsoft.com/office/drawing/2014/main" id="{D78FE55E-7600-8D36-6601-71E352402F27}"/>
              </a:ext>
            </a:extLst>
          </p:cNvPr>
          <p:cNvSpPr>
            <a:spLocks noGrp="1"/>
          </p:cNvSpPr>
          <p:nvPr>
            <p:ph type="body" sz="half" idx="13"/>
          </p:nvPr>
        </p:nvSpPr>
        <p:spPr/>
        <p:txBody>
          <a:bodyPr/>
          <a:lstStyle/>
          <a:p>
            <a:r>
              <a:rPr lang="en-US" dirty="0"/>
              <a:t>Anthony Grafton, </a:t>
            </a:r>
            <a:r>
              <a:rPr lang="en-US" dirty="0" err="1"/>
              <a:t>Princton</a:t>
            </a:r>
            <a:r>
              <a:rPr lang="en-US" dirty="0"/>
              <a:t> University</a:t>
            </a:r>
          </a:p>
        </p:txBody>
      </p:sp>
    </p:spTree>
    <p:extLst>
      <p:ext uri="{BB962C8B-B14F-4D97-AF65-F5344CB8AC3E}">
        <p14:creationId xmlns:p14="http://schemas.microsoft.com/office/powerpoint/2010/main" val="3789772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037C-3C60-52D5-D32A-54BA7AA61764}"/>
              </a:ext>
            </a:extLst>
          </p:cNvPr>
          <p:cNvSpPr>
            <a:spLocks noGrp="1"/>
          </p:cNvSpPr>
          <p:nvPr>
            <p:ph type="title"/>
          </p:nvPr>
        </p:nvSpPr>
        <p:spPr/>
        <p:txBody>
          <a:bodyPr/>
          <a:lstStyle/>
          <a:p>
            <a:r>
              <a:rPr lang="en-US" dirty="0"/>
              <a:t>The best time to write is any time you do.</a:t>
            </a:r>
          </a:p>
        </p:txBody>
      </p:sp>
      <p:sp>
        <p:nvSpPr>
          <p:cNvPr id="3" name="Text Placeholder 2">
            <a:extLst>
              <a:ext uri="{FF2B5EF4-FFF2-40B4-BE49-F238E27FC236}">
                <a16:creationId xmlns:a16="http://schemas.microsoft.com/office/drawing/2014/main" id="{1CD7B58F-00DD-C130-1092-3E99A29FC073}"/>
              </a:ext>
            </a:extLst>
          </p:cNvPr>
          <p:cNvSpPr>
            <a:spLocks noGrp="1"/>
          </p:cNvSpPr>
          <p:nvPr>
            <p:ph type="body" sz="half" idx="13"/>
          </p:nvPr>
        </p:nvSpPr>
        <p:spPr/>
        <p:txBody>
          <a:bodyPr/>
          <a:lstStyle/>
          <a:p>
            <a:r>
              <a:rPr lang="en-US" dirty="0"/>
              <a:t>Helen Sword, author of Air &amp; Light &amp; Time &amp; Space: How Successful Academics Write</a:t>
            </a:r>
          </a:p>
        </p:txBody>
      </p:sp>
    </p:spTree>
    <p:extLst>
      <p:ext uri="{BB962C8B-B14F-4D97-AF65-F5344CB8AC3E}">
        <p14:creationId xmlns:p14="http://schemas.microsoft.com/office/powerpoint/2010/main" val="2701621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0FB65C-E9C8-62D4-E1F3-F59A158014C7}"/>
              </a:ext>
            </a:extLst>
          </p:cNvPr>
          <p:cNvSpPr>
            <a:spLocks noGrp="1"/>
          </p:cNvSpPr>
          <p:nvPr>
            <p:ph type="title"/>
          </p:nvPr>
        </p:nvSpPr>
        <p:spPr/>
        <p:txBody>
          <a:bodyPr/>
          <a:lstStyle/>
          <a:p>
            <a:r>
              <a:rPr lang="en-US" dirty="0"/>
              <a:t>Timers</a:t>
            </a:r>
          </a:p>
        </p:txBody>
      </p:sp>
      <p:sp>
        <p:nvSpPr>
          <p:cNvPr id="8" name="Text Placeholder 7">
            <a:extLst>
              <a:ext uri="{FF2B5EF4-FFF2-40B4-BE49-F238E27FC236}">
                <a16:creationId xmlns:a16="http://schemas.microsoft.com/office/drawing/2014/main" id="{2DED62C2-84EE-D414-1203-080229329255}"/>
              </a:ext>
            </a:extLst>
          </p:cNvPr>
          <p:cNvSpPr>
            <a:spLocks noGrp="1"/>
          </p:cNvSpPr>
          <p:nvPr>
            <p:ph type="body" idx="1"/>
          </p:nvPr>
        </p:nvSpPr>
        <p:spPr>
          <a:xfrm>
            <a:off x="1024128" y="2179636"/>
            <a:ext cx="4754880" cy="822960"/>
          </a:xfrm>
        </p:spPr>
        <p:txBody>
          <a:bodyPr/>
          <a:lstStyle/>
          <a:p>
            <a:r>
              <a:rPr lang="en-US" dirty="0"/>
              <a:t>Pomodoro</a:t>
            </a:r>
          </a:p>
        </p:txBody>
      </p:sp>
      <p:sp>
        <p:nvSpPr>
          <p:cNvPr id="10" name="Text Placeholder 9">
            <a:extLst>
              <a:ext uri="{FF2B5EF4-FFF2-40B4-BE49-F238E27FC236}">
                <a16:creationId xmlns:a16="http://schemas.microsoft.com/office/drawing/2014/main" id="{28E3921C-133A-A4B6-3BCA-37FDDE56A465}"/>
              </a:ext>
            </a:extLst>
          </p:cNvPr>
          <p:cNvSpPr>
            <a:spLocks noGrp="1"/>
          </p:cNvSpPr>
          <p:nvPr>
            <p:ph type="body" sz="quarter" idx="3"/>
          </p:nvPr>
        </p:nvSpPr>
        <p:spPr>
          <a:xfrm>
            <a:off x="4994104" y="2179636"/>
            <a:ext cx="4754880" cy="822960"/>
          </a:xfrm>
        </p:spPr>
        <p:txBody>
          <a:bodyPr/>
          <a:lstStyle/>
          <a:p>
            <a:r>
              <a:rPr lang="en-US" dirty="0"/>
              <a:t>Forest</a:t>
            </a:r>
          </a:p>
        </p:txBody>
      </p:sp>
      <p:pic>
        <p:nvPicPr>
          <p:cNvPr id="17" name="Content Placeholder 16" descr="A picture containing clock, red, indoor, surface&#10;&#10;Description automatically generated">
            <a:hlinkClick r:id="rId3"/>
            <a:extLst>
              <a:ext uri="{FF2B5EF4-FFF2-40B4-BE49-F238E27FC236}">
                <a16:creationId xmlns:a16="http://schemas.microsoft.com/office/drawing/2014/main" id="{F9ED6DBF-954F-1425-B3E3-F20C7FB52D3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24128" y="3002596"/>
            <a:ext cx="3125768" cy="3125768"/>
          </a:xfrm>
        </p:spPr>
      </p:pic>
      <p:pic>
        <p:nvPicPr>
          <p:cNvPr id="23" name="Picture 22" descr="A picture containing screenshot, green&#10;&#10;Description automatically generated">
            <a:hlinkClick r:id="rId5"/>
            <a:extLst>
              <a:ext uri="{FF2B5EF4-FFF2-40B4-BE49-F238E27FC236}">
                <a16:creationId xmlns:a16="http://schemas.microsoft.com/office/drawing/2014/main" id="{94CE56D8-906A-F276-A80D-AE5C734A8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4104" y="3144227"/>
            <a:ext cx="7102455" cy="2842506"/>
          </a:xfrm>
          <a:prstGeom prst="rect">
            <a:avLst/>
          </a:prstGeom>
        </p:spPr>
      </p:pic>
      <p:pic>
        <p:nvPicPr>
          <p:cNvPr id="19" name="Content Placeholder 18" descr="A picture containing logo, graphics, font, symbol&#10;&#10;Description automatically generated">
            <a:extLst>
              <a:ext uri="{FF2B5EF4-FFF2-40B4-BE49-F238E27FC236}">
                <a16:creationId xmlns:a16="http://schemas.microsoft.com/office/drawing/2014/main" id="{53EE4DFC-D58B-D265-F52D-C6D4C205102F}"/>
              </a:ext>
            </a:extLst>
          </p:cNvPr>
          <p:cNvPicPr>
            <a:picLocks noGrp="1" noChangeAspect="1"/>
          </p:cNvPicPr>
          <p:nvPr>
            <p:ph sz="quarter" idx="4"/>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4128" y="5260237"/>
            <a:ext cx="659507" cy="868127"/>
          </a:xfrm>
        </p:spPr>
      </p:pic>
    </p:spTree>
    <p:extLst>
      <p:ext uri="{BB962C8B-B14F-4D97-AF65-F5344CB8AC3E}">
        <p14:creationId xmlns:p14="http://schemas.microsoft.com/office/powerpoint/2010/main" val="2158763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34C6-60D1-807F-93F5-FD87A7C6C8DB}"/>
              </a:ext>
            </a:extLst>
          </p:cNvPr>
          <p:cNvSpPr>
            <a:spLocks noGrp="1"/>
          </p:cNvSpPr>
          <p:nvPr>
            <p:ph type="title"/>
          </p:nvPr>
        </p:nvSpPr>
        <p:spPr/>
        <p:txBody>
          <a:bodyPr/>
          <a:lstStyle/>
          <a:p>
            <a:r>
              <a:rPr lang="en-US" dirty="0"/>
              <a:t>There is no “right” place for writing. The best place to write is anywhere you do.</a:t>
            </a:r>
          </a:p>
        </p:txBody>
      </p:sp>
      <p:sp>
        <p:nvSpPr>
          <p:cNvPr id="3" name="Text Placeholder 2">
            <a:extLst>
              <a:ext uri="{FF2B5EF4-FFF2-40B4-BE49-F238E27FC236}">
                <a16:creationId xmlns:a16="http://schemas.microsoft.com/office/drawing/2014/main" id="{E69CBA32-95D3-7C1C-2B54-7D8C5F91F9E4}"/>
              </a:ext>
            </a:extLst>
          </p:cNvPr>
          <p:cNvSpPr>
            <a:spLocks noGrp="1"/>
          </p:cNvSpPr>
          <p:nvPr>
            <p:ph type="body" sz="half" idx="13"/>
          </p:nvPr>
        </p:nvSpPr>
        <p:spPr/>
        <p:txBody>
          <a:bodyPr/>
          <a:lstStyle/>
          <a:p>
            <a:r>
              <a:rPr lang="en-US" dirty="0"/>
              <a:t>Helen Sword, author of Air &amp; Light &amp; Time &amp; Space: How Successful Academics Write</a:t>
            </a:r>
          </a:p>
        </p:txBody>
      </p:sp>
    </p:spTree>
    <p:extLst>
      <p:ext uri="{BB962C8B-B14F-4D97-AF65-F5344CB8AC3E}">
        <p14:creationId xmlns:p14="http://schemas.microsoft.com/office/powerpoint/2010/main" val="3938586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383BD-7C68-6682-F395-885C9EAA90D1}"/>
              </a:ext>
            </a:extLst>
          </p:cNvPr>
          <p:cNvSpPr>
            <a:spLocks noGrp="1"/>
          </p:cNvSpPr>
          <p:nvPr>
            <p:ph type="title"/>
          </p:nvPr>
        </p:nvSpPr>
        <p:spPr/>
        <p:txBody>
          <a:bodyPr/>
          <a:lstStyle/>
          <a:p>
            <a:r>
              <a:rPr lang="en-US" dirty="0"/>
              <a:t>The best way to write is any way that works for you.</a:t>
            </a:r>
          </a:p>
        </p:txBody>
      </p:sp>
      <p:sp>
        <p:nvSpPr>
          <p:cNvPr id="3" name="Text Placeholder 2">
            <a:extLst>
              <a:ext uri="{FF2B5EF4-FFF2-40B4-BE49-F238E27FC236}">
                <a16:creationId xmlns:a16="http://schemas.microsoft.com/office/drawing/2014/main" id="{FE554252-20B0-1C88-F4B3-46BFC2F3DD05}"/>
              </a:ext>
            </a:extLst>
          </p:cNvPr>
          <p:cNvSpPr>
            <a:spLocks noGrp="1"/>
          </p:cNvSpPr>
          <p:nvPr>
            <p:ph type="body" sz="half" idx="13"/>
          </p:nvPr>
        </p:nvSpPr>
        <p:spPr/>
        <p:txBody>
          <a:bodyPr/>
          <a:lstStyle/>
          <a:p>
            <a:r>
              <a:rPr lang="en-US" dirty="0"/>
              <a:t>Helen Sword, author of Air &amp; Light &amp; Time &amp; Space: How Successful Academics Write</a:t>
            </a:r>
          </a:p>
        </p:txBody>
      </p:sp>
    </p:spTree>
    <p:extLst>
      <p:ext uri="{BB962C8B-B14F-4D97-AF65-F5344CB8AC3E}">
        <p14:creationId xmlns:p14="http://schemas.microsoft.com/office/powerpoint/2010/main" val="1840750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7EB7-73B1-E243-220C-CAF36BCD55C3}"/>
              </a:ext>
            </a:extLst>
          </p:cNvPr>
          <p:cNvSpPr>
            <a:spLocks noGrp="1"/>
          </p:cNvSpPr>
          <p:nvPr>
            <p:ph type="title"/>
          </p:nvPr>
        </p:nvSpPr>
        <p:spPr/>
        <p:txBody>
          <a:bodyPr/>
          <a:lstStyle/>
          <a:p>
            <a:r>
              <a:rPr lang="en-US" dirty="0"/>
              <a:t>Social Habits</a:t>
            </a:r>
          </a:p>
        </p:txBody>
      </p:sp>
      <p:sp>
        <p:nvSpPr>
          <p:cNvPr id="5" name="Text Placeholder 4">
            <a:extLst>
              <a:ext uri="{FF2B5EF4-FFF2-40B4-BE49-F238E27FC236}">
                <a16:creationId xmlns:a16="http://schemas.microsoft.com/office/drawing/2014/main" id="{64B006E6-B890-B31C-D926-5871963B52D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5590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Free Social Media Connections illustration and picture">
            <a:extLst>
              <a:ext uri="{FF2B5EF4-FFF2-40B4-BE49-F238E27FC236}">
                <a16:creationId xmlns:a16="http://schemas.microsoft.com/office/drawing/2014/main" id="{F0457B87-C64F-4987-6784-8906F1A1665A}"/>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3893" t="-34483" b="26790"/>
          <a:stretch/>
        </p:blipFill>
        <p:spPr bwMode="auto">
          <a:xfrm>
            <a:off x="20134" y="-1336253"/>
            <a:ext cx="8675657" cy="8194253"/>
          </a:xfrm>
          <a:prstGeom prst="rect">
            <a:avLst/>
          </a:prstGeom>
          <a:noFill/>
          <a:extLst>
            <a:ext uri="{909E8E84-426E-40DD-AFC4-6F175D3DCCD1}">
              <a14:hiddenFill xmlns:a14="http://schemas.microsoft.com/office/drawing/2010/main">
                <a:solidFill>
                  <a:srgbClr val="FFFFFF"/>
                </a:solidFill>
              </a14:hiddenFill>
            </a:ext>
          </a:extLst>
        </p:spPr>
      </p:pic>
      <p:cxnSp>
        <p:nvCxnSpPr>
          <p:cNvPr id="2055" name="Straight Connector 2054">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FF93ACD-3ADE-891B-7487-8DBA29C2980C}"/>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dirty="0"/>
              <a:t>For, With, and Among</a:t>
            </a:r>
          </a:p>
        </p:txBody>
      </p:sp>
      <p:sp>
        <p:nvSpPr>
          <p:cNvPr id="2057" name="Rectangle 2056">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C01025-57A5-2DF1-1FFF-3B798980AED0}"/>
              </a:ext>
            </a:extLst>
          </p:cNvPr>
          <p:cNvSpPr>
            <a:spLocks noGrp="1"/>
          </p:cNvSpPr>
          <p:nvPr>
            <p:ph sz="half" idx="1"/>
          </p:nvPr>
        </p:nvSpPr>
        <p:spPr>
          <a:xfrm>
            <a:off x="8021490" y="585216"/>
            <a:ext cx="3527043" cy="5586984"/>
          </a:xfrm>
        </p:spPr>
        <p:txBody>
          <a:bodyPr vert="horz" lIns="45720" tIns="45720" rIns="45720" bIns="45720" rtlCol="0" anchor="ctr">
            <a:normAutofit/>
          </a:bodyPr>
          <a:lstStyle/>
          <a:p>
            <a:pPr>
              <a:lnSpc>
                <a:spcPct val="200000"/>
              </a:lnSpc>
              <a:buClr>
                <a:schemeClr val="tx2"/>
              </a:buClr>
              <a:buFont typeface="Wingdings" panose="05000000000000000000" pitchFamily="2" charset="2"/>
              <a:buChar char="q"/>
            </a:pPr>
            <a:r>
              <a:rPr lang="en-US" sz="2000" dirty="0">
                <a:solidFill>
                  <a:srgbClr val="FFFFFF"/>
                </a:solidFill>
              </a:rPr>
              <a:t>Writing FOR others</a:t>
            </a:r>
          </a:p>
          <a:p>
            <a:pPr>
              <a:lnSpc>
                <a:spcPct val="200000"/>
              </a:lnSpc>
              <a:buClr>
                <a:schemeClr val="tx2"/>
              </a:buClr>
              <a:buFont typeface="Wingdings" panose="05000000000000000000" pitchFamily="2" charset="2"/>
              <a:buChar char="q"/>
            </a:pPr>
            <a:r>
              <a:rPr lang="en-US" sz="2000" dirty="0">
                <a:solidFill>
                  <a:srgbClr val="FFFFFF"/>
                </a:solidFill>
              </a:rPr>
              <a:t>Writing WITH others</a:t>
            </a:r>
          </a:p>
          <a:p>
            <a:pPr>
              <a:lnSpc>
                <a:spcPct val="200000"/>
              </a:lnSpc>
              <a:buClr>
                <a:schemeClr val="tx2"/>
              </a:buClr>
              <a:buFont typeface="Wingdings" panose="05000000000000000000" pitchFamily="2" charset="2"/>
              <a:buChar char="q"/>
            </a:pPr>
            <a:r>
              <a:rPr lang="en-US" sz="2000" dirty="0">
                <a:solidFill>
                  <a:srgbClr val="FFFFFF"/>
                </a:solidFill>
              </a:rPr>
              <a:t>Writing AMONG others</a:t>
            </a:r>
          </a:p>
        </p:txBody>
      </p:sp>
      <p:pic>
        <p:nvPicPr>
          <p:cNvPr id="6" name="Picture 5">
            <a:extLst>
              <a:ext uri="{FF2B5EF4-FFF2-40B4-BE49-F238E27FC236}">
                <a16:creationId xmlns:a16="http://schemas.microsoft.com/office/drawing/2014/main" id="{02B37A0E-9228-E918-A01A-E97203E25EC3}"/>
              </a:ext>
            </a:extLst>
          </p:cNvPr>
          <p:cNvPicPr>
            <a:picLocks noChangeAspect="1"/>
          </p:cNvPicPr>
          <p:nvPr/>
        </p:nvPicPr>
        <p:blipFill>
          <a:blip r:embed="rId4"/>
          <a:stretch>
            <a:fillRect/>
          </a:stretch>
        </p:blipFill>
        <p:spPr>
          <a:xfrm>
            <a:off x="0" y="6446484"/>
            <a:ext cx="1333616" cy="411516"/>
          </a:xfrm>
          <a:prstGeom prst="rect">
            <a:avLst/>
          </a:prstGeom>
        </p:spPr>
      </p:pic>
    </p:spTree>
    <p:extLst>
      <p:ext uri="{BB962C8B-B14F-4D97-AF65-F5344CB8AC3E}">
        <p14:creationId xmlns:p14="http://schemas.microsoft.com/office/powerpoint/2010/main" val="3364734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EDD8-BF8C-C455-DD9F-C676F946CE8A}"/>
              </a:ext>
            </a:extLst>
          </p:cNvPr>
          <p:cNvSpPr>
            <a:spLocks noGrp="1"/>
          </p:cNvSpPr>
          <p:nvPr>
            <p:ph type="title"/>
          </p:nvPr>
        </p:nvSpPr>
        <p:spPr/>
        <p:txBody>
          <a:bodyPr/>
          <a:lstStyle/>
          <a:p>
            <a:r>
              <a:rPr lang="en-US" dirty="0"/>
              <a:t>When we write for others, we engage in conversation with our readers. </a:t>
            </a:r>
            <a:br>
              <a:rPr lang="en-US" dirty="0"/>
            </a:br>
            <a:br>
              <a:rPr lang="en-US" dirty="0"/>
            </a:br>
            <a:r>
              <a:rPr lang="en-US" dirty="0"/>
              <a:t>When we write with others, we work with colleagues toward a common product</a:t>
            </a:r>
            <a:br>
              <a:rPr lang="en-US" dirty="0"/>
            </a:br>
            <a:br>
              <a:rPr lang="en-US" dirty="0"/>
            </a:br>
            <a:r>
              <a:rPr lang="en-US" dirty="0"/>
              <a:t>when we write among others, we create a community of writers.</a:t>
            </a:r>
          </a:p>
        </p:txBody>
      </p:sp>
      <p:sp>
        <p:nvSpPr>
          <p:cNvPr id="3" name="Text Placeholder 2">
            <a:extLst>
              <a:ext uri="{FF2B5EF4-FFF2-40B4-BE49-F238E27FC236}">
                <a16:creationId xmlns:a16="http://schemas.microsoft.com/office/drawing/2014/main" id="{53FF4769-5B1E-3B78-F61C-EAD238BAE06D}"/>
              </a:ext>
            </a:extLst>
          </p:cNvPr>
          <p:cNvSpPr>
            <a:spLocks noGrp="1"/>
          </p:cNvSpPr>
          <p:nvPr>
            <p:ph type="body" sz="half" idx="13"/>
          </p:nvPr>
        </p:nvSpPr>
        <p:spPr/>
        <p:txBody>
          <a:bodyPr/>
          <a:lstStyle/>
          <a:p>
            <a:r>
              <a:rPr lang="en-US" dirty="0"/>
              <a:t>Helen Sword, author of Air &amp; Light &amp; Time &amp; Space: How Successful Academics Write</a:t>
            </a:r>
          </a:p>
        </p:txBody>
      </p:sp>
    </p:spTree>
    <p:extLst>
      <p:ext uri="{BB962C8B-B14F-4D97-AF65-F5344CB8AC3E}">
        <p14:creationId xmlns:p14="http://schemas.microsoft.com/office/powerpoint/2010/main" val="3237855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06464C-AF09-6402-A5A1-E9908C7CC10E}"/>
              </a:ext>
            </a:extLst>
          </p:cNvPr>
          <p:cNvSpPr>
            <a:spLocks noGrp="1"/>
          </p:cNvSpPr>
          <p:nvPr>
            <p:ph type="title"/>
          </p:nvPr>
        </p:nvSpPr>
        <p:spPr/>
        <p:txBody>
          <a:bodyPr/>
          <a:lstStyle/>
          <a:p>
            <a:r>
              <a:rPr lang="en-US" dirty="0"/>
              <a:t>Why Write</a:t>
            </a:r>
          </a:p>
        </p:txBody>
      </p:sp>
      <p:sp>
        <p:nvSpPr>
          <p:cNvPr id="3" name="Content Placeholder 2">
            <a:extLst>
              <a:ext uri="{FF2B5EF4-FFF2-40B4-BE49-F238E27FC236}">
                <a16:creationId xmlns:a16="http://schemas.microsoft.com/office/drawing/2014/main" id="{C54994BC-CA24-0960-5CEB-8EE99B070C97}"/>
              </a:ext>
            </a:extLst>
          </p:cNvPr>
          <p:cNvSpPr>
            <a:spLocks noGrp="1"/>
          </p:cNvSpPr>
          <p:nvPr>
            <p:ph sz="half" idx="1"/>
          </p:nvPr>
        </p:nvSpPr>
        <p:spPr>
          <a:xfrm>
            <a:off x="1024127" y="2286000"/>
            <a:ext cx="4754880" cy="4023360"/>
          </a:xfrm>
        </p:spPr>
        <p:txBody>
          <a:bodyPr/>
          <a:lstStyle/>
          <a:p>
            <a:r>
              <a:rPr lang="en-US" dirty="0">
                <a:hlinkClick r:id="rId2"/>
              </a:rPr>
              <a:t>Why Do Your Write</a:t>
            </a:r>
            <a:endParaRPr lang="en-US" dirty="0"/>
          </a:p>
          <a:p>
            <a:r>
              <a:rPr lang="en-US" dirty="0"/>
              <a:t>https://forms.office.com/r/eQRyAS51LL</a:t>
            </a:r>
          </a:p>
          <a:p>
            <a:endParaRPr lang="en-US" dirty="0"/>
          </a:p>
        </p:txBody>
      </p:sp>
      <p:pic>
        <p:nvPicPr>
          <p:cNvPr id="5" name="Picture 4">
            <a:extLst>
              <a:ext uri="{FF2B5EF4-FFF2-40B4-BE49-F238E27FC236}">
                <a16:creationId xmlns:a16="http://schemas.microsoft.com/office/drawing/2014/main" id="{4EAB3738-397C-37C4-9119-0B9654EB8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43425" y="3341716"/>
            <a:ext cx="3516284" cy="3516284"/>
          </a:xfrm>
          <a:prstGeom prst="rect">
            <a:avLst/>
          </a:prstGeom>
        </p:spPr>
      </p:pic>
      <p:pic>
        <p:nvPicPr>
          <p:cNvPr id="17" name="Content Placeholder 16" descr="Confused Bee">
            <a:extLst>
              <a:ext uri="{FF2B5EF4-FFF2-40B4-BE49-F238E27FC236}">
                <a16:creationId xmlns:a16="http://schemas.microsoft.com/office/drawing/2014/main" id="{7B818BB6-129D-4080-69C3-EEA5ABDCB65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535427" y="1951703"/>
            <a:ext cx="4022725" cy="4022725"/>
          </a:xfrm>
        </p:spPr>
      </p:pic>
    </p:spTree>
    <p:extLst>
      <p:ext uri="{BB962C8B-B14F-4D97-AF65-F5344CB8AC3E}">
        <p14:creationId xmlns:p14="http://schemas.microsoft.com/office/powerpoint/2010/main" val="3575400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3D10-F2A9-7541-F1E3-9164EF0DB4F0}"/>
              </a:ext>
            </a:extLst>
          </p:cNvPr>
          <p:cNvSpPr>
            <a:spLocks noGrp="1"/>
          </p:cNvSpPr>
          <p:nvPr>
            <p:ph type="title"/>
          </p:nvPr>
        </p:nvSpPr>
        <p:spPr/>
        <p:txBody>
          <a:bodyPr/>
          <a:lstStyle/>
          <a:p>
            <a:r>
              <a:rPr lang="en-US" dirty="0"/>
              <a:t>Artisanal Habits</a:t>
            </a:r>
          </a:p>
        </p:txBody>
      </p:sp>
      <p:sp>
        <p:nvSpPr>
          <p:cNvPr id="3" name="Text Placeholder 2">
            <a:extLst>
              <a:ext uri="{FF2B5EF4-FFF2-40B4-BE49-F238E27FC236}">
                <a16:creationId xmlns:a16="http://schemas.microsoft.com/office/drawing/2014/main" id="{E80CFCA6-1981-CADC-7FF6-9A602E5780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336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AEEBFDA-BAD9-3DE0-20B9-B5B57092CF18}"/>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dirty="0"/>
              <a:t>Crafty Writing</a:t>
            </a:r>
          </a:p>
        </p:txBody>
      </p:sp>
      <p:pic>
        <p:nvPicPr>
          <p:cNvPr id="15" name="Content Placeholder 14" descr="A picture containing font, graphics, logo, graphic design&#10;&#10;Description automatically generated">
            <a:extLst>
              <a:ext uri="{FF2B5EF4-FFF2-40B4-BE49-F238E27FC236}">
                <a16:creationId xmlns:a16="http://schemas.microsoft.com/office/drawing/2014/main" id="{29CF8E9A-41A1-2BA3-5454-7009691101E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rot="20389371">
            <a:off x="-757449" y="2614816"/>
            <a:ext cx="9712018" cy="2476562"/>
          </a:xfrm>
          <a:prstGeom prst="rect">
            <a:avLst/>
          </a:prstGeom>
        </p:spPr>
      </p:pic>
      <p:sp>
        <p:nvSpPr>
          <p:cNvPr id="22" name="Rectangle 21">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ED5E2E-03D0-FD04-4A86-1E72E2BD3442}"/>
              </a:ext>
            </a:extLst>
          </p:cNvPr>
          <p:cNvSpPr>
            <a:spLocks noGrp="1"/>
          </p:cNvSpPr>
          <p:nvPr>
            <p:ph sz="half" idx="1"/>
          </p:nvPr>
        </p:nvSpPr>
        <p:spPr>
          <a:xfrm>
            <a:off x="8021490" y="585216"/>
            <a:ext cx="3527043" cy="5586984"/>
          </a:xfrm>
        </p:spPr>
        <p:txBody>
          <a:bodyPr vert="horz" lIns="45720" tIns="45720" rIns="45720" bIns="45720" rtlCol="0" anchor="ctr">
            <a:normAutofit/>
          </a:bodyPr>
          <a:lstStyle/>
          <a:p>
            <a:pPr>
              <a:lnSpc>
                <a:spcPct val="200000"/>
              </a:lnSpc>
              <a:buClr>
                <a:schemeClr val="tx2"/>
              </a:buClr>
              <a:buFont typeface="Wingdings" panose="05000000000000000000" pitchFamily="2" charset="2"/>
              <a:buChar char="q"/>
            </a:pPr>
            <a:r>
              <a:rPr lang="en-US" sz="2000" dirty="0">
                <a:solidFill>
                  <a:srgbClr val="FFFFFF"/>
                </a:solidFill>
              </a:rPr>
              <a:t>Learning to write</a:t>
            </a:r>
          </a:p>
          <a:p>
            <a:pPr>
              <a:lnSpc>
                <a:spcPct val="200000"/>
              </a:lnSpc>
              <a:buClr>
                <a:schemeClr val="tx2"/>
              </a:buClr>
              <a:buFont typeface="Wingdings" panose="05000000000000000000" pitchFamily="2" charset="2"/>
              <a:buChar char="q"/>
            </a:pPr>
            <a:r>
              <a:rPr lang="en-US" sz="2000" dirty="0">
                <a:solidFill>
                  <a:srgbClr val="FFFFFF"/>
                </a:solidFill>
              </a:rPr>
              <a:t>The writing craft</a:t>
            </a:r>
          </a:p>
          <a:p>
            <a:pPr>
              <a:lnSpc>
                <a:spcPct val="200000"/>
              </a:lnSpc>
              <a:buClr>
                <a:schemeClr val="tx2"/>
              </a:buClr>
              <a:buFont typeface="Wingdings" panose="05000000000000000000" pitchFamily="2" charset="2"/>
              <a:buChar char="q"/>
            </a:pPr>
            <a:r>
              <a:rPr lang="en-US" sz="2000" dirty="0">
                <a:solidFill>
                  <a:srgbClr val="FFFFFF"/>
                </a:solidFill>
              </a:rPr>
              <a:t>Writing in other languages</a:t>
            </a:r>
          </a:p>
        </p:txBody>
      </p:sp>
    </p:spTree>
    <p:extLst>
      <p:ext uri="{BB962C8B-B14F-4D97-AF65-F5344CB8AC3E}">
        <p14:creationId xmlns:p14="http://schemas.microsoft.com/office/powerpoint/2010/main" val="3455449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B468-13FB-ADE0-FEE5-D4D3B15F9D4B}"/>
              </a:ext>
            </a:extLst>
          </p:cNvPr>
          <p:cNvSpPr>
            <a:spLocks noGrp="1"/>
          </p:cNvSpPr>
          <p:nvPr>
            <p:ph type="title"/>
          </p:nvPr>
        </p:nvSpPr>
        <p:spPr/>
        <p:txBody>
          <a:bodyPr/>
          <a:lstStyle/>
          <a:p>
            <a:r>
              <a:rPr lang="en-US" dirty="0"/>
              <a:t>To be a successful academic, it is not enough merely to have mastered the craft of writing intelligibly. </a:t>
            </a:r>
            <a:br>
              <a:rPr lang="en-US" dirty="0"/>
            </a:br>
            <a:br>
              <a:rPr lang="en-US" dirty="0"/>
            </a:br>
            <a:r>
              <a:rPr lang="en-US" dirty="0"/>
              <a:t>You must also be creative enough to produce original research, …</a:t>
            </a:r>
          </a:p>
        </p:txBody>
      </p:sp>
      <p:sp>
        <p:nvSpPr>
          <p:cNvPr id="3" name="Text Placeholder 2">
            <a:extLst>
              <a:ext uri="{FF2B5EF4-FFF2-40B4-BE49-F238E27FC236}">
                <a16:creationId xmlns:a16="http://schemas.microsoft.com/office/drawing/2014/main" id="{B5CFF653-BBAE-EB73-0274-60700FD31BE9}"/>
              </a:ext>
            </a:extLst>
          </p:cNvPr>
          <p:cNvSpPr>
            <a:spLocks noGrp="1"/>
          </p:cNvSpPr>
          <p:nvPr>
            <p:ph type="body" sz="half" idx="13"/>
          </p:nvPr>
        </p:nvSpPr>
        <p:spPr/>
        <p:txBody>
          <a:bodyPr/>
          <a:lstStyle/>
          <a:p>
            <a:r>
              <a:rPr lang="en-US" dirty="0"/>
              <a:t>Helen Sword, author of Air &amp; Light &amp; Time &amp; Space: How Successful Academics Write</a:t>
            </a:r>
          </a:p>
          <a:p>
            <a:endParaRPr lang="en-US" dirty="0"/>
          </a:p>
        </p:txBody>
      </p:sp>
    </p:spTree>
    <p:extLst>
      <p:ext uri="{BB962C8B-B14F-4D97-AF65-F5344CB8AC3E}">
        <p14:creationId xmlns:p14="http://schemas.microsoft.com/office/powerpoint/2010/main" val="989896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B468-13FB-ADE0-FEE5-D4D3B15F9D4B}"/>
              </a:ext>
            </a:extLst>
          </p:cNvPr>
          <p:cNvSpPr>
            <a:spLocks noGrp="1"/>
          </p:cNvSpPr>
          <p:nvPr>
            <p:ph type="title"/>
          </p:nvPr>
        </p:nvSpPr>
        <p:spPr/>
        <p:txBody>
          <a:bodyPr/>
          <a:lstStyle/>
          <a:p>
            <a:r>
              <a:rPr lang="en-US" dirty="0"/>
              <a:t>… persuasive enough to convey the significance of your findings to others,</a:t>
            </a:r>
            <a:br>
              <a:rPr lang="en-US" dirty="0"/>
            </a:br>
            <a:br>
              <a:rPr lang="en-US" dirty="0"/>
            </a:br>
            <a:r>
              <a:rPr lang="en-US" dirty="0"/>
              <a:t>prolific enough to feed the tenure and promotion machine, …</a:t>
            </a:r>
          </a:p>
        </p:txBody>
      </p:sp>
      <p:sp>
        <p:nvSpPr>
          <p:cNvPr id="3" name="Text Placeholder 2">
            <a:extLst>
              <a:ext uri="{FF2B5EF4-FFF2-40B4-BE49-F238E27FC236}">
                <a16:creationId xmlns:a16="http://schemas.microsoft.com/office/drawing/2014/main" id="{B5CFF653-BBAE-EB73-0274-60700FD31BE9}"/>
              </a:ext>
            </a:extLst>
          </p:cNvPr>
          <p:cNvSpPr>
            <a:spLocks noGrp="1"/>
          </p:cNvSpPr>
          <p:nvPr>
            <p:ph type="body" sz="half" idx="13"/>
          </p:nvPr>
        </p:nvSpPr>
        <p:spPr/>
        <p:txBody>
          <a:bodyPr/>
          <a:lstStyle/>
          <a:p>
            <a:r>
              <a:rPr lang="en-US" dirty="0"/>
              <a:t>Helen Sword, author of Air &amp; Light &amp; Time &amp; Space: How Successful Academics Write</a:t>
            </a:r>
          </a:p>
          <a:p>
            <a:endParaRPr lang="en-US" dirty="0"/>
          </a:p>
        </p:txBody>
      </p:sp>
    </p:spTree>
    <p:extLst>
      <p:ext uri="{BB962C8B-B14F-4D97-AF65-F5344CB8AC3E}">
        <p14:creationId xmlns:p14="http://schemas.microsoft.com/office/powerpoint/2010/main" val="3268770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B468-13FB-ADE0-FEE5-D4D3B15F9D4B}"/>
              </a:ext>
            </a:extLst>
          </p:cNvPr>
          <p:cNvSpPr>
            <a:spLocks noGrp="1"/>
          </p:cNvSpPr>
          <p:nvPr>
            <p:ph type="title"/>
          </p:nvPr>
        </p:nvSpPr>
        <p:spPr/>
        <p:txBody>
          <a:bodyPr/>
          <a:lstStyle/>
          <a:p>
            <a:r>
              <a:rPr lang="en-US" dirty="0"/>
              <a:t>… confident enough to withstand the slings and arrows of peer review,</a:t>
            </a:r>
            <a:br>
              <a:rPr lang="en-US" dirty="0"/>
            </a:br>
            <a:br>
              <a:rPr lang="en-US" dirty="0"/>
            </a:br>
            <a:r>
              <a:rPr lang="en-US" dirty="0"/>
              <a:t>strategic enough to pick your way safely through the treacherous terrain of academic politics, …</a:t>
            </a:r>
          </a:p>
        </p:txBody>
      </p:sp>
      <p:sp>
        <p:nvSpPr>
          <p:cNvPr id="3" name="Text Placeholder 2">
            <a:extLst>
              <a:ext uri="{FF2B5EF4-FFF2-40B4-BE49-F238E27FC236}">
                <a16:creationId xmlns:a16="http://schemas.microsoft.com/office/drawing/2014/main" id="{B5CFF653-BBAE-EB73-0274-60700FD31BE9}"/>
              </a:ext>
            </a:extLst>
          </p:cNvPr>
          <p:cNvSpPr>
            <a:spLocks noGrp="1"/>
          </p:cNvSpPr>
          <p:nvPr>
            <p:ph type="body" sz="half" idx="13"/>
          </p:nvPr>
        </p:nvSpPr>
        <p:spPr/>
        <p:txBody>
          <a:bodyPr/>
          <a:lstStyle/>
          <a:p>
            <a:r>
              <a:rPr lang="en-US" dirty="0"/>
              <a:t>Helen Sword, author of Air &amp; Light &amp; Time &amp; Space: How Successful Academics Write</a:t>
            </a:r>
          </a:p>
          <a:p>
            <a:endParaRPr lang="en-US" dirty="0"/>
          </a:p>
        </p:txBody>
      </p:sp>
    </p:spTree>
    <p:extLst>
      <p:ext uri="{BB962C8B-B14F-4D97-AF65-F5344CB8AC3E}">
        <p14:creationId xmlns:p14="http://schemas.microsoft.com/office/powerpoint/2010/main" val="2115528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B468-13FB-ADE0-FEE5-D4D3B15F9D4B}"/>
              </a:ext>
            </a:extLst>
          </p:cNvPr>
          <p:cNvSpPr>
            <a:spLocks noGrp="1"/>
          </p:cNvSpPr>
          <p:nvPr>
            <p:ph type="title"/>
          </p:nvPr>
        </p:nvSpPr>
        <p:spPr/>
        <p:txBody>
          <a:bodyPr/>
          <a:lstStyle/>
          <a:p>
            <a:r>
              <a:rPr lang="en-US" dirty="0"/>
              <a:t>… well organized enough to juggle multiple roles and commitments,</a:t>
            </a:r>
            <a:br>
              <a:rPr lang="en-US" dirty="0"/>
            </a:br>
            <a:br>
              <a:rPr lang="en-US" dirty="0"/>
            </a:br>
            <a:r>
              <a:rPr lang="en-US" dirty="0"/>
              <a:t>and persistent enough to </a:t>
            </a:r>
            <a:r>
              <a:rPr lang="en-US" u="sng" dirty="0"/>
              <a:t>keep on writing and publishing no matter what</a:t>
            </a:r>
            <a:r>
              <a:rPr lang="en-US" dirty="0"/>
              <a:t>.</a:t>
            </a:r>
          </a:p>
        </p:txBody>
      </p:sp>
      <p:sp>
        <p:nvSpPr>
          <p:cNvPr id="3" name="Text Placeholder 2">
            <a:extLst>
              <a:ext uri="{FF2B5EF4-FFF2-40B4-BE49-F238E27FC236}">
                <a16:creationId xmlns:a16="http://schemas.microsoft.com/office/drawing/2014/main" id="{B5CFF653-BBAE-EB73-0274-60700FD31BE9}"/>
              </a:ext>
            </a:extLst>
          </p:cNvPr>
          <p:cNvSpPr>
            <a:spLocks noGrp="1"/>
          </p:cNvSpPr>
          <p:nvPr>
            <p:ph type="body" sz="half" idx="13"/>
          </p:nvPr>
        </p:nvSpPr>
        <p:spPr/>
        <p:txBody>
          <a:bodyPr/>
          <a:lstStyle/>
          <a:p>
            <a:r>
              <a:rPr lang="en-US" dirty="0"/>
              <a:t>Helen Sword, author of Air &amp; Light &amp; Time &amp; Space: How Successful Academics Write</a:t>
            </a:r>
          </a:p>
          <a:p>
            <a:endParaRPr lang="en-US" dirty="0"/>
          </a:p>
        </p:txBody>
      </p:sp>
    </p:spTree>
    <p:extLst>
      <p:ext uri="{BB962C8B-B14F-4D97-AF65-F5344CB8AC3E}">
        <p14:creationId xmlns:p14="http://schemas.microsoft.com/office/powerpoint/2010/main" val="2522644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67059-CFCF-6C9A-B295-1AAA40D54669}"/>
              </a:ext>
            </a:extLst>
          </p:cNvPr>
          <p:cNvSpPr>
            <a:spLocks noGrp="1"/>
          </p:cNvSpPr>
          <p:nvPr>
            <p:ph type="title"/>
          </p:nvPr>
        </p:nvSpPr>
        <p:spPr/>
        <p:txBody>
          <a:bodyPr/>
          <a:lstStyle/>
          <a:p>
            <a:r>
              <a:rPr lang="en-US" dirty="0"/>
              <a:t>A lot of students make the mistake of comparing their beginning efforts with other people’s final products.</a:t>
            </a:r>
          </a:p>
        </p:txBody>
      </p:sp>
      <p:sp>
        <p:nvSpPr>
          <p:cNvPr id="3" name="Text Placeholder 2">
            <a:extLst>
              <a:ext uri="{FF2B5EF4-FFF2-40B4-BE49-F238E27FC236}">
                <a16:creationId xmlns:a16="http://schemas.microsoft.com/office/drawing/2014/main" id="{5CBD868B-42F1-5C8A-5B04-59097BCCF62A}"/>
              </a:ext>
            </a:extLst>
          </p:cNvPr>
          <p:cNvSpPr>
            <a:spLocks noGrp="1"/>
          </p:cNvSpPr>
          <p:nvPr>
            <p:ph type="body" sz="half" idx="13"/>
          </p:nvPr>
        </p:nvSpPr>
        <p:spPr/>
        <p:txBody>
          <a:bodyPr/>
          <a:lstStyle/>
          <a:p>
            <a:r>
              <a:rPr lang="en-US" dirty="0"/>
              <a:t>Helen Sword, author of Air &amp; Light &amp; Time &amp; Space: How Successful Academics Write</a:t>
            </a:r>
          </a:p>
        </p:txBody>
      </p:sp>
    </p:spTree>
    <p:extLst>
      <p:ext uri="{BB962C8B-B14F-4D97-AF65-F5344CB8AC3E}">
        <p14:creationId xmlns:p14="http://schemas.microsoft.com/office/powerpoint/2010/main" val="622774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2BF8-A94B-A0C4-14AF-36ABE686B42C}"/>
              </a:ext>
            </a:extLst>
          </p:cNvPr>
          <p:cNvSpPr>
            <a:spLocks noGrp="1"/>
          </p:cNvSpPr>
          <p:nvPr>
            <p:ph type="title"/>
          </p:nvPr>
        </p:nvSpPr>
        <p:spPr/>
        <p:txBody>
          <a:bodyPr/>
          <a:lstStyle/>
          <a:p>
            <a:r>
              <a:rPr lang="en-US" dirty="0"/>
              <a:t>Things To Try</a:t>
            </a:r>
          </a:p>
        </p:txBody>
      </p:sp>
      <p:sp>
        <p:nvSpPr>
          <p:cNvPr id="3" name="Text Placeholder 2">
            <a:extLst>
              <a:ext uri="{FF2B5EF4-FFF2-40B4-BE49-F238E27FC236}">
                <a16:creationId xmlns:a16="http://schemas.microsoft.com/office/drawing/2014/main" id="{318C1D21-61F2-E777-C9C3-AE399E1DD8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21759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7EB7-73B1-E243-220C-CAF36BCD55C3}"/>
              </a:ext>
            </a:extLst>
          </p:cNvPr>
          <p:cNvSpPr>
            <a:spLocks noGrp="1"/>
          </p:cNvSpPr>
          <p:nvPr>
            <p:ph type="title"/>
          </p:nvPr>
        </p:nvSpPr>
        <p:spPr/>
        <p:txBody>
          <a:bodyPr/>
          <a:lstStyle/>
          <a:p>
            <a:r>
              <a:rPr lang="en-US" dirty="0"/>
              <a:t>Emotional Habits – Things to Try</a:t>
            </a:r>
          </a:p>
        </p:txBody>
      </p:sp>
      <p:sp>
        <p:nvSpPr>
          <p:cNvPr id="3" name="Content Placeholder 2">
            <a:extLst>
              <a:ext uri="{FF2B5EF4-FFF2-40B4-BE49-F238E27FC236}">
                <a16:creationId xmlns:a16="http://schemas.microsoft.com/office/drawing/2014/main" id="{7BBB190F-9133-1D7D-FD5F-705F694BA5F7}"/>
              </a:ext>
            </a:extLst>
          </p:cNvPr>
          <p:cNvSpPr>
            <a:spLocks noGrp="1"/>
          </p:cNvSpPr>
          <p:nvPr>
            <p:ph idx="1"/>
          </p:nvPr>
        </p:nvSpPr>
        <p:spPr/>
        <p:txBody>
          <a:bodyPr>
            <a:normAutofit/>
          </a:bodyPr>
          <a:lstStyle/>
          <a:p>
            <a:pPr>
              <a:buFont typeface="Wingdings" panose="05000000000000000000" pitchFamily="2" charset="2"/>
              <a:buChar char="Ø"/>
            </a:pPr>
            <a:r>
              <a:rPr lang="en-US" dirty="0"/>
              <a:t>Learn from the past</a:t>
            </a:r>
          </a:p>
          <a:p>
            <a:pPr>
              <a:buFont typeface="Wingdings" panose="05000000000000000000" pitchFamily="2" charset="2"/>
              <a:buChar char="Ø"/>
            </a:pPr>
            <a:r>
              <a:rPr lang="en-US" dirty="0"/>
              <a:t>Get frustrated</a:t>
            </a:r>
          </a:p>
          <a:p>
            <a:pPr>
              <a:buFont typeface="Wingdings" panose="05000000000000000000" pitchFamily="2" charset="2"/>
              <a:buChar char="Ø"/>
            </a:pPr>
            <a:r>
              <a:rPr lang="en-US" dirty="0"/>
              <a:t>Find your happy […]</a:t>
            </a:r>
          </a:p>
          <a:p>
            <a:pPr>
              <a:buFont typeface="Wingdings" panose="05000000000000000000" pitchFamily="2" charset="2"/>
              <a:buChar char="Ø"/>
            </a:pPr>
            <a:r>
              <a:rPr lang="en-US" dirty="0"/>
              <a:t>Read a book</a:t>
            </a:r>
          </a:p>
          <a:p>
            <a:pPr lvl="1">
              <a:buFont typeface="Wingdings" panose="05000000000000000000" pitchFamily="2" charset="2"/>
              <a:buChar char="Ø"/>
            </a:pPr>
            <a:r>
              <a:rPr lang="en-US" dirty="0"/>
              <a:t>The Pleasures of Academe – James Axtell</a:t>
            </a:r>
          </a:p>
          <a:p>
            <a:pPr lvl="1">
              <a:buFont typeface="Wingdings" panose="05000000000000000000" pitchFamily="2" charset="2"/>
              <a:buChar char="Ø"/>
            </a:pPr>
            <a:r>
              <a:rPr lang="en-US" dirty="0"/>
              <a:t>The Pleasure of the Text – Roland Barthes</a:t>
            </a:r>
          </a:p>
          <a:p>
            <a:pPr lvl="1">
              <a:buFont typeface="Wingdings" panose="05000000000000000000" pitchFamily="2" charset="2"/>
              <a:buChar char="Ø"/>
            </a:pPr>
            <a:r>
              <a:rPr lang="en-US" dirty="0"/>
              <a:t>Sin and Syntax – Constance Hale</a:t>
            </a:r>
          </a:p>
          <a:p>
            <a:pPr lvl="1">
              <a:buFont typeface="Wingdings" panose="05000000000000000000" pitchFamily="2" charset="2"/>
              <a:buChar char="Ø"/>
            </a:pPr>
            <a:r>
              <a:rPr lang="en-US" dirty="0"/>
              <a:t>Eats, Shoots &amp; Leaves – Lynne Truss</a:t>
            </a:r>
          </a:p>
        </p:txBody>
      </p:sp>
    </p:spTree>
    <p:extLst>
      <p:ext uri="{BB962C8B-B14F-4D97-AF65-F5344CB8AC3E}">
        <p14:creationId xmlns:p14="http://schemas.microsoft.com/office/powerpoint/2010/main" val="4208560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76283-C8C9-242A-FFE1-70F1BE061F01}"/>
              </a:ext>
            </a:extLst>
          </p:cNvPr>
          <p:cNvSpPr>
            <a:spLocks noGrp="1"/>
          </p:cNvSpPr>
          <p:nvPr>
            <p:ph type="title"/>
          </p:nvPr>
        </p:nvSpPr>
        <p:spPr/>
        <p:txBody>
          <a:bodyPr/>
          <a:lstStyle/>
          <a:p>
            <a:r>
              <a:rPr lang="en-US" dirty="0"/>
              <a:t>Emotional Habits – Things to Try</a:t>
            </a:r>
          </a:p>
        </p:txBody>
      </p:sp>
      <p:sp>
        <p:nvSpPr>
          <p:cNvPr id="3" name="Content Placeholder 2">
            <a:extLst>
              <a:ext uri="{FF2B5EF4-FFF2-40B4-BE49-F238E27FC236}">
                <a16:creationId xmlns:a16="http://schemas.microsoft.com/office/drawing/2014/main" id="{A389F2CF-DCF7-1B9E-2DBF-10495C6B9B34}"/>
              </a:ext>
            </a:extLst>
          </p:cNvPr>
          <p:cNvSpPr>
            <a:spLocks noGrp="1"/>
          </p:cNvSpPr>
          <p:nvPr>
            <p:ph idx="1"/>
          </p:nvPr>
        </p:nvSpPr>
        <p:spPr/>
        <p:txBody>
          <a:bodyPr>
            <a:normAutofit/>
          </a:bodyPr>
          <a:lstStyle/>
          <a:p>
            <a:pPr>
              <a:buFont typeface="Wingdings" panose="05000000000000000000" pitchFamily="2" charset="2"/>
              <a:buChar char="Ø"/>
            </a:pPr>
            <a:r>
              <a:rPr lang="en-US" dirty="0"/>
              <a:t>Strategize</a:t>
            </a:r>
          </a:p>
          <a:p>
            <a:pPr>
              <a:buFont typeface="Wingdings" panose="05000000000000000000" pitchFamily="2" charset="2"/>
              <a:buChar char="Ø"/>
            </a:pPr>
            <a:r>
              <a:rPr lang="en-US" dirty="0"/>
              <a:t>Bounce</a:t>
            </a:r>
          </a:p>
          <a:p>
            <a:pPr>
              <a:buFont typeface="Wingdings" panose="05000000000000000000" pitchFamily="2" charset="2"/>
              <a:buChar char="Ø"/>
            </a:pPr>
            <a:r>
              <a:rPr lang="en-US" dirty="0"/>
              <a:t>Celebrate failure</a:t>
            </a:r>
          </a:p>
          <a:p>
            <a:pPr>
              <a:buFont typeface="Wingdings" panose="05000000000000000000" pitchFamily="2" charset="2"/>
              <a:buChar char="Ø"/>
            </a:pPr>
            <a:r>
              <a:rPr lang="en-US" dirty="0"/>
              <a:t>Read a book</a:t>
            </a:r>
          </a:p>
          <a:p>
            <a:pPr lvl="1">
              <a:buFont typeface="Wingdings" panose="05000000000000000000" pitchFamily="2" charset="2"/>
              <a:buChar char="Ø"/>
            </a:pPr>
            <a:r>
              <a:rPr lang="en-US" dirty="0"/>
              <a:t>Why Write? – Mark Edmundson</a:t>
            </a:r>
          </a:p>
          <a:p>
            <a:pPr lvl="1">
              <a:buFont typeface="Wingdings" panose="05000000000000000000" pitchFamily="2" charset="2"/>
              <a:buChar char="Ø"/>
            </a:pPr>
            <a:r>
              <a:rPr lang="en-US" dirty="0"/>
              <a:t>Writer’s Guide to Persistence – Jordan Rosenfeld</a:t>
            </a:r>
          </a:p>
          <a:p>
            <a:pPr lvl="1">
              <a:buFont typeface="Wingdings" panose="05000000000000000000" pitchFamily="2" charset="2"/>
              <a:buChar char="Ø"/>
            </a:pPr>
            <a:r>
              <a:rPr lang="en-US" dirty="0"/>
              <a:t>Toxic Feedback – Joni Cole</a:t>
            </a:r>
          </a:p>
          <a:p>
            <a:pPr lvl="1">
              <a:buFont typeface="Wingdings" panose="05000000000000000000" pitchFamily="2" charset="2"/>
              <a:buChar char="Ø"/>
            </a:pPr>
            <a:r>
              <a:rPr lang="en-US" dirty="0"/>
              <a:t>Rising Strong – </a:t>
            </a:r>
            <a:r>
              <a:rPr lang="en-US" dirty="0" err="1"/>
              <a:t>Brené</a:t>
            </a:r>
            <a:r>
              <a:rPr lang="en-US" dirty="0"/>
              <a:t> Brown</a:t>
            </a:r>
          </a:p>
          <a:p>
            <a:pPr lvl="1">
              <a:buFont typeface="Wingdings" panose="05000000000000000000" pitchFamily="2" charset="2"/>
              <a:buChar char="Ø"/>
            </a:pPr>
            <a:r>
              <a:rPr lang="en-US" dirty="0"/>
              <a:t>Flourish – Martin Seligman</a:t>
            </a:r>
          </a:p>
        </p:txBody>
      </p:sp>
    </p:spTree>
    <p:extLst>
      <p:ext uri="{BB962C8B-B14F-4D97-AF65-F5344CB8AC3E}">
        <p14:creationId xmlns:p14="http://schemas.microsoft.com/office/powerpoint/2010/main" val="1686994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CBE8-A666-4175-DC9B-BF7BD4F3CC1C}"/>
              </a:ext>
            </a:extLst>
          </p:cNvPr>
          <p:cNvSpPr>
            <a:spLocks noGrp="1"/>
          </p:cNvSpPr>
          <p:nvPr>
            <p:ph type="title"/>
          </p:nvPr>
        </p:nvSpPr>
        <p:spPr/>
        <p:txBody>
          <a:bodyPr/>
          <a:lstStyle/>
          <a:p>
            <a:r>
              <a:rPr lang="en-US" dirty="0"/>
              <a:t>Listen to other people’s advice, but that doesn’t mean you should follow it</a:t>
            </a:r>
          </a:p>
        </p:txBody>
      </p:sp>
      <p:sp>
        <p:nvSpPr>
          <p:cNvPr id="3" name="Text Placeholder 2">
            <a:extLst>
              <a:ext uri="{FF2B5EF4-FFF2-40B4-BE49-F238E27FC236}">
                <a16:creationId xmlns:a16="http://schemas.microsoft.com/office/drawing/2014/main" id="{5B9A5995-35BB-CF62-3DC2-E71AB8B6DE55}"/>
              </a:ext>
            </a:extLst>
          </p:cNvPr>
          <p:cNvSpPr>
            <a:spLocks noGrp="1"/>
          </p:cNvSpPr>
          <p:nvPr>
            <p:ph type="body" sz="half" idx="13"/>
          </p:nvPr>
        </p:nvSpPr>
        <p:spPr/>
        <p:txBody>
          <a:bodyPr/>
          <a:lstStyle/>
          <a:p>
            <a:r>
              <a:rPr lang="en-US" dirty="0"/>
              <a:t>Janet Currie, Princeton University</a:t>
            </a:r>
          </a:p>
        </p:txBody>
      </p:sp>
    </p:spTree>
    <p:extLst>
      <p:ext uri="{BB962C8B-B14F-4D97-AF65-F5344CB8AC3E}">
        <p14:creationId xmlns:p14="http://schemas.microsoft.com/office/powerpoint/2010/main" val="3352265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76283-C8C9-242A-FFE1-70F1BE061F01}"/>
              </a:ext>
            </a:extLst>
          </p:cNvPr>
          <p:cNvSpPr>
            <a:spLocks noGrp="1"/>
          </p:cNvSpPr>
          <p:nvPr>
            <p:ph type="title"/>
          </p:nvPr>
        </p:nvSpPr>
        <p:spPr/>
        <p:txBody>
          <a:bodyPr/>
          <a:lstStyle/>
          <a:p>
            <a:r>
              <a:rPr lang="en-US" dirty="0"/>
              <a:t>Emotional Habits – Things to Try</a:t>
            </a:r>
          </a:p>
        </p:txBody>
      </p:sp>
      <p:sp>
        <p:nvSpPr>
          <p:cNvPr id="3" name="Content Placeholder 2">
            <a:extLst>
              <a:ext uri="{FF2B5EF4-FFF2-40B4-BE49-F238E27FC236}">
                <a16:creationId xmlns:a16="http://schemas.microsoft.com/office/drawing/2014/main" id="{A389F2CF-DCF7-1B9E-2DBF-10495C6B9B34}"/>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t>Re-story your metaphors</a:t>
            </a:r>
          </a:p>
          <a:p>
            <a:pPr lvl="1">
              <a:buFont typeface="Wingdings" panose="05000000000000000000" pitchFamily="2" charset="2"/>
              <a:buChar char="Ø"/>
            </a:pPr>
            <a:r>
              <a:rPr lang="en-US" dirty="0"/>
              <a:t>Getting started with a new writing project is like…</a:t>
            </a:r>
          </a:p>
          <a:p>
            <a:pPr lvl="1">
              <a:buFont typeface="Wingdings" panose="05000000000000000000" pitchFamily="2" charset="2"/>
              <a:buChar char="Ø"/>
            </a:pPr>
            <a:r>
              <a:rPr lang="en-US" dirty="0"/>
              <a:t>Getting stuck is like …</a:t>
            </a:r>
          </a:p>
          <a:p>
            <a:pPr lvl="1">
              <a:buFont typeface="Wingdings" panose="05000000000000000000" pitchFamily="2" charset="2"/>
              <a:buChar char="Ø"/>
            </a:pPr>
            <a:r>
              <a:rPr lang="en-US" dirty="0"/>
              <a:t>Working with a bad collaborator is like …</a:t>
            </a:r>
          </a:p>
          <a:p>
            <a:pPr lvl="1">
              <a:buFont typeface="Wingdings" panose="05000000000000000000" pitchFamily="2" charset="2"/>
              <a:buChar char="Ø"/>
            </a:pPr>
            <a:r>
              <a:rPr lang="en-US" dirty="0"/>
              <a:t>Sending a paper for grading/review is like …</a:t>
            </a:r>
          </a:p>
          <a:p>
            <a:pPr lvl="1">
              <a:buFont typeface="Wingdings" panose="05000000000000000000" pitchFamily="2" charset="2"/>
              <a:buChar char="Ø"/>
            </a:pPr>
            <a:r>
              <a:rPr lang="en-US" dirty="0"/>
              <a:t>Receiving negative feedback is like …</a:t>
            </a:r>
          </a:p>
          <a:p>
            <a:pPr>
              <a:buFont typeface="Wingdings" panose="05000000000000000000" pitchFamily="2" charset="2"/>
              <a:buChar char="Ø"/>
            </a:pPr>
            <a:r>
              <a:rPr lang="en-US" dirty="0"/>
              <a:t>Take a walk on the shadow side</a:t>
            </a:r>
          </a:p>
          <a:p>
            <a:pPr>
              <a:buFont typeface="Wingdings" panose="05000000000000000000" pitchFamily="2" charset="2"/>
              <a:buChar char="Ø"/>
            </a:pPr>
            <a:r>
              <a:rPr lang="en-US" dirty="0"/>
              <a:t>Get concrete</a:t>
            </a:r>
          </a:p>
          <a:p>
            <a:pPr>
              <a:buFont typeface="Wingdings" panose="05000000000000000000" pitchFamily="2" charset="2"/>
              <a:buChar char="Ø"/>
            </a:pPr>
            <a:r>
              <a:rPr lang="en-US" dirty="0"/>
              <a:t>Read a book</a:t>
            </a:r>
          </a:p>
          <a:p>
            <a:pPr lvl="1">
              <a:buFont typeface="Wingdings" panose="05000000000000000000" pitchFamily="2" charset="2"/>
              <a:buChar char="Ø"/>
            </a:pPr>
            <a:r>
              <a:rPr lang="en-US" dirty="0"/>
              <a:t>Introducing Metaphor – Murray Knowles and </a:t>
            </a:r>
            <a:r>
              <a:rPr lang="en-US" dirty="0" err="1"/>
              <a:t>Rosamund</a:t>
            </a:r>
            <a:r>
              <a:rPr lang="en-US" dirty="0"/>
              <a:t> Moon</a:t>
            </a:r>
          </a:p>
          <a:p>
            <a:pPr lvl="1">
              <a:buFont typeface="Wingdings" panose="05000000000000000000" pitchFamily="2" charset="2"/>
              <a:buChar char="Ø"/>
            </a:pPr>
            <a:r>
              <a:rPr lang="en-US" dirty="0"/>
              <a:t>Women, Fire and Dangerous Things - Lakoff</a:t>
            </a:r>
          </a:p>
        </p:txBody>
      </p:sp>
    </p:spTree>
    <p:extLst>
      <p:ext uri="{BB962C8B-B14F-4D97-AF65-F5344CB8AC3E}">
        <p14:creationId xmlns:p14="http://schemas.microsoft.com/office/powerpoint/2010/main" val="908524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7EB7-73B1-E243-220C-CAF36BCD55C3}"/>
              </a:ext>
            </a:extLst>
          </p:cNvPr>
          <p:cNvSpPr>
            <a:spLocks noGrp="1"/>
          </p:cNvSpPr>
          <p:nvPr>
            <p:ph type="title"/>
          </p:nvPr>
        </p:nvSpPr>
        <p:spPr/>
        <p:txBody>
          <a:bodyPr/>
          <a:lstStyle/>
          <a:p>
            <a:r>
              <a:rPr lang="en-US" dirty="0"/>
              <a:t>Behavioral Habits for Time – Things to Try</a:t>
            </a:r>
          </a:p>
        </p:txBody>
      </p:sp>
      <p:sp>
        <p:nvSpPr>
          <p:cNvPr id="6" name="Content Placeholder 5">
            <a:extLst>
              <a:ext uri="{FF2B5EF4-FFF2-40B4-BE49-F238E27FC236}">
                <a16:creationId xmlns:a16="http://schemas.microsoft.com/office/drawing/2014/main" id="{727E3EAA-F506-82FE-857C-A45B784E07BF}"/>
              </a:ext>
            </a:extLst>
          </p:cNvPr>
          <p:cNvSpPr>
            <a:spLocks noGrp="1"/>
          </p:cNvSpPr>
          <p:nvPr>
            <p:ph idx="1"/>
          </p:nvPr>
        </p:nvSpPr>
        <p:spPr/>
        <p:txBody>
          <a:bodyPr>
            <a:normAutofit/>
          </a:bodyPr>
          <a:lstStyle/>
          <a:p>
            <a:pPr>
              <a:buFont typeface="Wingdings" panose="05000000000000000000" pitchFamily="2" charset="2"/>
              <a:buChar char="Ø"/>
            </a:pPr>
            <a:r>
              <a:rPr lang="en-US" dirty="0"/>
              <a:t>Routinize</a:t>
            </a:r>
          </a:p>
          <a:p>
            <a:pPr>
              <a:buFont typeface="Wingdings" panose="05000000000000000000" pitchFamily="2" charset="2"/>
              <a:buChar char="Ø"/>
            </a:pPr>
            <a:r>
              <a:rPr lang="en-US" dirty="0"/>
              <a:t>Remix</a:t>
            </a:r>
          </a:p>
          <a:p>
            <a:pPr>
              <a:buFont typeface="Wingdings" panose="05000000000000000000" pitchFamily="2" charset="2"/>
              <a:buChar char="Ø"/>
            </a:pPr>
            <a:r>
              <a:rPr lang="en-US" dirty="0"/>
              <a:t>Write at a time that feels “wrong”</a:t>
            </a:r>
          </a:p>
          <a:p>
            <a:pPr>
              <a:buFont typeface="Wingdings" panose="05000000000000000000" pitchFamily="2" charset="2"/>
              <a:buChar char="Ø"/>
            </a:pPr>
            <a:r>
              <a:rPr lang="en-US" dirty="0"/>
              <a:t>Read a book</a:t>
            </a:r>
          </a:p>
          <a:p>
            <a:pPr lvl="1">
              <a:buFont typeface="Wingdings" panose="05000000000000000000" pitchFamily="2" charset="2"/>
              <a:buChar char="Ø"/>
            </a:pPr>
            <a:r>
              <a:rPr lang="en-US" dirty="0">
                <a:hlinkClick r:id="rId2"/>
              </a:rPr>
              <a:t>Publish and Flourish – Tara Gray</a:t>
            </a:r>
            <a:endParaRPr lang="en-US" dirty="0"/>
          </a:p>
          <a:p>
            <a:pPr lvl="1">
              <a:buFont typeface="Wingdings" panose="05000000000000000000" pitchFamily="2" charset="2"/>
              <a:buChar char="Ø"/>
            </a:pPr>
            <a:r>
              <a:rPr lang="en-US" dirty="0">
                <a:hlinkClick r:id="rId3"/>
              </a:rPr>
              <a:t>How to Write a Lot – Paul Silvia</a:t>
            </a:r>
            <a:endParaRPr lang="en-US" dirty="0"/>
          </a:p>
          <a:p>
            <a:pPr lvl="1">
              <a:buFont typeface="Wingdings" panose="05000000000000000000" pitchFamily="2" charset="2"/>
              <a:buChar char="Ø"/>
            </a:pPr>
            <a:r>
              <a:rPr lang="en-US" dirty="0">
                <a:hlinkClick r:id="rId4"/>
              </a:rPr>
              <a:t>The Clockwork Muse – </a:t>
            </a:r>
            <a:r>
              <a:rPr lang="en-US" dirty="0" err="1">
                <a:hlinkClick r:id="rId4"/>
              </a:rPr>
              <a:t>Eviatar</a:t>
            </a:r>
            <a:r>
              <a:rPr lang="en-US" dirty="0">
                <a:hlinkClick r:id="rId4"/>
              </a:rPr>
              <a:t> </a:t>
            </a:r>
            <a:r>
              <a:rPr lang="en-US" dirty="0" err="1">
                <a:hlinkClick r:id="rId4"/>
              </a:rPr>
              <a:t>Zerubavel</a:t>
            </a:r>
            <a:endParaRPr lang="en-US" dirty="0"/>
          </a:p>
          <a:p>
            <a:pPr lvl="1">
              <a:buFont typeface="Wingdings" panose="05000000000000000000" pitchFamily="2" charset="2"/>
              <a:buChar char="Ø"/>
            </a:pPr>
            <a:r>
              <a:rPr lang="en-US" dirty="0">
                <a:hlinkClick r:id="rId5"/>
              </a:rPr>
              <a:t>Writing Your Dissertation in Fifteen Minutes a Day – Joan </a:t>
            </a:r>
            <a:r>
              <a:rPr lang="en-US" dirty="0" err="1">
                <a:hlinkClick r:id="rId5"/>
              </a:rPr>
              <a:t>Bolker</a:t>
            </a:r>
            <a:endParaRPr lang="en-US" dirty="0"/>
          </a:p>
          <a:p>
            <a:pPr lvl="1">
              <a:buFont typeface="Wingdings" panose="05000000000000000000" pitchFamily="2" charset="2"/>
              <a:buChar char="Ø"/>
            </a:pPr>
            <a:r>
              <a:rPr lang="en-US" dirty="0">
                <a:hlinkClick r:id="rId6"/>
              </a:rPr>
              <a:t>Understanding Writing Blocks – Keith </a:t>
            </a:r>
            <a:r>
              <a:rPr lang="en-US" dirty="0" err="1">
                <a:hlinkClick r:id="rId6"/>
              </a:rPr>
              <a:t>Hjortshoj</a:t>
            </a:r>
            <a:endParaRPr lang="en-US" dirty="0"/>
          </a:p>
          <a:p>
            <a:pPr lvl="1">
              <a:buFont typeface="Wingdings" panose="05000000000000000000" pitchFamily="2" charset="2"/>
              <a:buChar char="Ø"/>
            </a:pPr>
            <a:r>
              <a:rPr lang="en-US" dirty="0">
                <a:hlinkClick r:id="rId7"/>
              </a:rPr>
              <a:t>The Art of Procrastination - John Perry</a:t>
            </a:r>
            <a:endParaRPr lang="en-US" dirty="0"/>
          </a:p>
        </p:txBody>
      </p:sp>
    </p:spTree>
    <p:extLst>
      <p:ext uri="{BB962C8B-B14F-4D97-AF65-F5344CB8AC3E}">
        <p14:creationId xmlns:p14="http://schemas.microsoft.com/office/powerpoint/2010/main" val="3721411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7EB7-73B1-E243-220C-CAF36BCD55C3}"/>
              </a:ext>
            </a:extLst>
          </p:cNvPr>
          <p:cNvSpPr>
            <a:spLocks noGrp="1"/>
          </p:cNvSpPr>
          <p:nvPr>
            <p:ph type="title"/>
          </p:nvPr>
        </p:nvSpPr>
        <p:spPr/>
        <p:txBody>
          <a:bodyPr/>
          <a:lstStyle/>
          <a:p>
            <a:r>
              <a:rPr lang="en-US" dirty="0"/>
              <a:t>Behavioral Habits for Place – Things to Try</a:t>
            </a:r>
          </a:p>
        </p:txBody>
      </p:sp>
      <p:sp>
        <p:nvSpPr>
          <p:cNvPr id="6" name="Content Placeholder 5">
            <a:extLst>
              <a:ext uri="{FF2B5EF4-FFF2-40B4-BE49-F238E27FC236}">
                <a16:creationId xmlns:a16="http://schemas.microsoft.com/office/drawing/2014/main" id="{727E3EAA-F506-82FE-857C-A45B784E07BF}"/>
              </a:ext>
            </a:extLst>
          </p:cNvPr>
          <p:cNvSpPr>
            <a:spLocks noGrp="1"/>
          </p:cNvSpPr>
          <p:nvPr>
            <p:ph idx="1"/>
          </p:nvPr>
        </p:nvSpPr>
        <p:spPr/>
        <p:txBody>
          <a:bodyPr>
            <a:normAutofit/>
          </a:bodyPr>
          <a:lstStyle/>
          <a:p>
            <a:pPr>
              <a:buFont typeface="Wingdings" panose="05000000000000000000" pitchFamily="2" charset="2"/>
              <a:buChar char="Ø"/>
            </a:pPr>
            <a:r>
              <a:rPr lang="en-US" dirty="0"/>
              <a:t>Escape</a:t>
            </a:r>
          </a:p>
          <a:p>
            <a:pPr>
              <a:buFont typeface="Wingdings" panose="05000000000000000000" pitchFamily="2" charset="2"/>
              <a:buChar char="Ø"/>
            </a:pPr>
            <a:r>
              <a:rPr lang="en-US" dirty="0"/>
              <a:t>Beautify</a:t>
            </a:r>
          </a:p>
          <a:p>
            <a:pPr>
              <a:buFont typeface="Wingdings" panose="05000000000000000000" pitchFamily="2" charset="2"/>
              <a:buChar char="Ø"/>
            </a:pPr>
            <a:r>
              <a:rPr lang="en-US" dirty="0"/>
              <a:t>Take it outside</a:t>
            </a:r>
          </a:p>
          <a:p>
            <a:pPr>
              <a:buFont typeface="Wingdings" panose="05000000000000000000" pitchFamily="2" charset="2"/>
              <a:buChar char="Ø"/>
            </a:pPr>
            <a:r>
              <a:rPr lang="en-US" dirty="0"/>
              <a:t>Read a book</a:t>
            </a:r>
          </a:p>
          <a:p>
            <a:pPr lvl="1">
              <a:buFont typeface="Wingdings" panose="05000000000000000000" pitchFamily="2" charset="2"/>
              <a:buChar char="Ø"/>
            </a:pPr>
            <a:r>
              <a:rPr lang="en-US" dirty="0">
                <a:hlinkClick r:id="rId2"/>
              </a:rPr>
              <a:t>Writing Places – William Zinsser</a:t>
            </a:r>
            <a:endParaRPr lang="en-US" dirty="0"/>
          </a:p>
          <a:p>
            <a:pPr lvl="1">
              <a:buFont typeface="Wingdings" panose="05000000000000000000" pitchFamily="2" charset="2"/>
              <a:buChar char="Ø"/>
            </a:pPr>
            <a:r>
              <a:rPr lang="en-US" dirty="0">
                <a:hlinkClick r:id="rId3"/>
              </a:rPr>
              <a:t>Walden – Henry David Thoreau</a:t>
            </a:r>
            <a:endParaRPr lang="en-US" dirty="0"/>
          </a:p>
          <a:p>
            <a:pPr lvl="1">
              <a:buFont typeface="Wingdings" panose="05000000000000000000" pitchFamily="2" charset="2"/>
              <a:buChar char="Ø"/>
            </a:pPr>
            <a:r>
              <a:rPr lang="en-US" dirty="0">
                <a:hlinkClick r:id="rId4"/>
              </a:rPr>
              <a:t>Lake Isle of Innisfree – William Butler Yeats</a:t>
            </a:r>
            <a:endParaRPr lang="en-US" dirty="0"/>
          </a:p>
        </p:txBody>
      </p:sp>
    </p:spTree>
    <p:extLst>
      <p:ext uri="{BB962C8B-B14F-4D97-AF65-F5344CB8AC3E}">
        <p14:creationId xmlns:p14="http://schemas.microsoft.com/office/powerpoint/2010/main" val="2862391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387CFA-D68A-3DFD-889D-450465CD93D5}"/>
              </a:ext>
            </a:extLst>
          </p:cNvPr>
          <p:cNvSpPr>
            <a:spLocks noGrp="1"/>
          </p:cNvSpPr>
          <p:nvPr>
            <p:ph type="title"/>
          </p:nvPr>
        </p:nvSpPr>
        <p:spPr/>
        <p:txBody>
          <a:bodyPr/>
          <a:lstStyle/>
          <a:p>
            <a:r>
              <a:rPr lang="en-US" dirty="0"/>
              <a:t>Behavioral Habits for How – Things to Try</a:t>
            </a:r>
          </a:p>
        </p:txBody>
      </p:sp>
      <p:sp>
        <p:nvSpPr>
          <p:cNvPr id="5" name="Content Placeholder 4">
            <a:extLst>
              <a:ext uri="{FF2B5EF4-FFF2-40B4-BE49-F238E27FC236}">
                <a16:creationId xmlns:a16="http://schemas.microsoft.com/office/drawing/2014/main" id="{A5783EAA-5DB1-51BD-2810-C3963D615716}"/>
              </a:ext>
            </a:extLst>
          </p:cNvPr>
          <p:cNvSpPr>
            <a:spLocks noGrp="1"/>
          </p:cNvSpPr>
          <p:nvPr>
            <p:ph idx="1"/>
          </p:nvPr>
        </p:nvSpPr>
        <p:spPr/>
        <p:txBody>
          <a:bodyPr/>
          <a:lstStyle/>
          <a:p>
            <a:r>
              <a:rPr lang="en-US" dirty="0"/>
              <a:t>Blast or sculpt?</a:t>
            </a:r>
          </a:p>
          <a:p>
            <a:pPr lvl="1"/>
            <a:r>
              <a:rPr lang="en-US" dirty="0"/>
              <a:t>Write first, revise later or revise as you write</a:t>
            </a:r>
          </a:p>
          <a:p>
            <a:r>
              <a:rPr lang="en-US" dirty="0"/>
              <a:t>Bungee or map?</a:t>
            </a:r>
          </a:p>
          <a:p>
            <a:pPr lvl="1"/>
            <a:r>
              <a:rPr lang="en-US" dirty="0"/>
              <a:t>Plan their route or dive into project</a:t>
            </a:r>
          </a:p>
          <a:p>
            <a:r>
              <a:rPr lang="en-US" dirty="0"/>
              <a:t>Snack or feast? Sprint or marathon? Hare vs Tortoise?</a:t>
            </a:r>
          </a:p>
          <a:p>
            <a:pPr lvl="1"/>
            <a:r>
              <a:rPr lang="en-US" dirty="0"/>
              <a:t>Short unscheduled, or long planned</a:t>
            </a:r>
          </a:p>
          <a:p>
            <a:r>
              <a:rPr lang="en-US" dirty="0"/>
              <a:t>Carrots or Sticks?</a:t>
            </a:r>
          </a:p>
          <a:p>
            <a:pPr lvl="1"/>
            <a:r>
              <a:rPr lang="en-US" dirty="0"/>
              <a:t>Rewards or Punishments</a:t>
            </a:r>
          </a:p>
          <a:p>
            <a:pPr lvl="1"/>
            <a:endParaRPr lang="en-US" dirty="0"/>
          </a:p>
          <a:p>
            <a:pPr marL="128016" lvl="1" indent="0">
              <a:buNone/>
            </a:pPr>
            <a:endParaRPr lang="en-US" dirty="0"/>
          </a:p>
          <a:p>
            <a:endParaRPr lang="en-US" dirty="0"/>
          </a:p>
        </p:txBody>
      </p:sp>
    </p:spTree>
    <p:extLst>
      <p:ext uri="{BB962C8B-B14F-4D97-AF65-F5344CB8AC3E}">
        <p14:creationId xmlns:p14="http://schemas.microsoft.com/office/powerpoint/2010/main" val="1115437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387CFA-D68A-3DFD-889D-450465CD93D5}"/>
              </a:ext>
            </a:extLst>
          </p:cNvPr>
          <p:cNvSpPr>
            <a:spLocks noGrp="1"/>
          </p:cNvSpPr>
          <p:nvPr>
            <p:ph type="title"/>
          </p:nvPr>
        </p:nvSpPr>
        <p:spPr/>
        <p:txBody>
          <a:bodyPr/>
          <a:lstStyle/>
          <a:p>
            <a:r>
              <a:rPr lang="en-US" dirty="0"/>
              <a:t>Behavioral Habits for How – Things to try</a:t>
            </a:r>
          </a:p>
        </p:txBody>
      </p:sp>
      <p:sp>
        <p:nvSpPr>
          <p:cNvPr id="5" name="Content Placeholder 4">
            <a:extLst>
              <a:ext uri="{FF2B5EF4-FFF2-40B4-BE49-F238E27FC236}">
                <a16:creationId xmlns:a16="http://schemas.microsoft.com/office/drawing/2014/main" id="{A5783EAA-5DB1-51BD-2810-C3963D615716}"/>
              </a:ext>
            </a:extLst>
          </p:cNvPr>
          <p:cNvSpPr>
            <a:spLocks noGrp="1"/>
          </p:cNvSpPr>
          <p:nvPr>
            <p:ph idx="1"/>
          </p:nvPr>
        </p:nvSpPr>
        <p:spPr/>
        <p:txBody>
          <a:bodyPr/>
          <a:lstStyle/>
          <a:p>
            <a:pPr lvl="1">
              <a:buFont typeface="Wingdings" panose="05000000000000000000" pitchFamily="2" charset="2"/>
              <a:buChar char="Ø"/>
            </a:pPr>
            <a:r>
              <a:rPr lang="en-US" dirty="0"/>
              <a:t>Create and Refine Rituals</a:t>
            </a:r>
          </a:p>
          <a:p>
            <a:pPr lvl="1">
              <a:buFont typeface="Wingdings" panose="05000000000000000000" pitchFamily="2" charset="2"/>
              <a:buChar char="Ø"/>
            </a:pPr>
            <a:r>
              <a:rPr lang="en-US" dirty="0"/>
              <a:t>Interrogate your preferences</a:t>
            </a:r>
          </a:p>
          <a:p>
            <a:pPr lvl="2">
              <a:buFont typeface="Wingdings" panose="05000000000000000000" pitchFamily="2" charset="2"/>
              <a:buChar char="Ø"/>
            </a:pPr>
            <a:r>
              <a:rPr lang="en-US" dirty="0"/>
              <a:t>Recast what you “need” as possibilities</a:t>
            </a:r>
          </a:p>
          <a:p>
            <a:pPr lvl="1">
              <a:buFont typeface="Wingdings" panose="05000000000000000000" pitchFamily="2" charset="2"/>
              <a:buChar char="Ø"/>
            </a:pPr>
            <a:r>
              <a:rPr lang="en-US" dirty="0"/>
              <a:t>Find your own metaphors</a:t>
            </a:r>
          </a:p>
          <a:p>
            <a:pPr lvl="1">
              <a:buFont typeface="Wingdings" panose="05000000000000000000" pitchFamily="2" charset="2"/>
              <a:buChar char="Ø"/>
            </a:pPr>
            <a:r>
              <a:rPr lang="en-US" dirty="0"/>
              <a:t>Read a book</a:t>
            </a:r>
          </a:p>
          <a:p>
            <a:pPr lvl="2">
              <a:buFont typeface="Wingdings" panose="05000000000000000000" pitchFamily="2" charset="2"/>
              <a:buChar char="Ø"/>
            </a:pPr>
            <a:r>
              <a:rPr lang="en-US" dirty="0">
                <a:hlinkClick r:id="rId2"/>
              </a:rPr>
              <a:t>On Writing – Stephen King</a:t>
            </a:r>
            <a:endParaRPr lang="en-US" dirty="0"/>
          </a:p>
          <a:p>
            <a:pPr lvl="2">
              <a:buFont typeface="Wingdings" panose="05000000000000000000" pitchFamily="2" charset="2"/>
              <a:buChar char="Ø"/>
            </a:pPr>
            <a:r>
              <a:rPr lang="en-US" dirty="0">
                <a:hlinkClick r:id="rId3"/>
              </a:rPr>
              <a:t>Remembered Rapture – bell hooks</a:t>
            </a:r>
            <a:endParaRPr lang="en-US" dirty="0"/>
          </a:p>
          <a:p>
            <a:pPr lvl="2">
              <a:buFont typeface="Wingdings" panose="05000000000000000000" pitchFamily="2" charset="2"/>
              <a:buChar char="Ø"/>
            </a:pPr>
            <a:r>
              <a:rPr lang="en-US" dirty="0">
                <a:hlinkClick r:id="rId4"/>
              </a:rPr>
              <a:t>The New </a:t>
            </a:r>
            <a:r>
              <a:rPr lang="en-US" dirty="0" err="1">
                <a:hlinkClick r:id="rId4"/>
              </a:rPr>
              <a:t>New</a:t>
            </a:r>
            <a:r>
              <a:rPr lang="en-US" dirty="0">
                <a:hlinkClick r:id="rId4"/>
              </a:rPr>
              <a:t> Journalism – Robert S. Boynton</a:t>
            </a:r>
            <a:endParaRPr lang="en-US" dirty="0"/>
          </a:p>
          <a:p>
            <a:pPr lvl="2">
              <a:buFont typeface="Wingdings" panose="05000000000000000000" pitchFamily="2" charset="2"/>
              <a:buChar char="Ø"/>
            </a:pPr>
            <a:r>
              <a:rPr lang="en-US" dirty="0">
                <a:hlinkClick r:id="rId5"/>
              </a:rPr>
              <a:t>Writers on Writing – New York Times</a:t>
            </a:r>
            <a:endParaRPr lang="en-US" dirty="0"/>
          </a:p>
        </p:txBody>
      </p:sp>
    </p:spTree>
    <p:extLst>
      <p:ext uri="{BB962C8B-B14F-4D97-AF65-F5344CB8AC3E}">
        <p14:creationId xmlns:p14="http://schemas.microsoft.com/office/powerpoint/2010/main" val="3295226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CBE2C-15E8-21F5-3A49-DB4FE15C4E52}"/>
              </a:ext>
            </a:extLst>
          </p:cNvPr>
          <p:cNvSpPr>
            <a:spLocks noGrp="1"/>
          </p:cNvSpPr>
          <p:nvPr>
            <p:ph type="title"/>
          </p:nvPr>
        </p:nvSpPr>
        <p:spPr/>
        <p:txBody>
          <a:bodyPr/>
          <a:lstStyle/>
          <a:p>
            <a:r>
              <a:rPr lang="en-US" dirty="0"/>
              <a:t>Social Habits – Things to Try</a:t>
            </a:r>
          </a:p>
        </p:txBody>
      </p:sp>
      <p:sp>
        <p:nvSpPr>
          <p:cNvPr id="3" name="Content Placeholder 2">
            <a:extLst>
              <a:ext uri="{FF2B5EF4-FFF2-40B4-BE49-F238E27FC236}">
                <a16:creationId xmlns:a16="http://schemas.microsoft.com/office/drawing/2014/main" id="{C67C2C3A-E6F1-6634-2F1E-03049D1BCE72}"/>
              </a:ext>
            </a:extLst>
          </p:cNvPr>
          <p:cNvSpPr>
            <a:spLocks noGrp="1"/>
          </p:cNvSpPr>
          <p:nvPr>
            <p:ph idx="1"/>
          </p:nvPr>
        </p:nvSpPr>
        <p:spPr/>
        <p:txBody>
          <a:bodyPr/>
          <a:lstStyle/>
          <a:p>
            <a:pPr>
              <a:buFont typeface="Wingdings" panose="05000000000000000000" pitchFamily="2" charset="2"/>
              <a:buChar char="Ø"/>
            </a:pPr>
            <a:r>
              <a:rPr lang="en-US" dirty="0"/>
              <a:t>Find your “charismatic listeners”</a:t>
            </a:r>
          </a:p>
          <a:p>
            <a:pPr>
              <a:buFont typeface="Wingdings" panose="05000000000000000000" pitchFamily="2" charset="2"/>
              <a:buChar char="Ø"/>
            </a:pPr>
            <a:r>
              <a:rPr lang="en-US" dirty="0"/>
              <a:t>Cross-train</a:t>
            </a:r>
          </a:p>
          <a:p>
            <a:pPr>
              <a:buFont typeface="Wingdings" panose="05000000000000000000" pitchFamily="2" charset="2"/>
              <a:buChar char="Ø"/>
            </a:pPr>
            <a:r>
              <a:rPr lang="en-US" dirty="0"/>
              <a:t>Write a letter from your readers</a:t>
            </a:r>
          </a:p>
          <a:p>
            <a:pPr>
              <a:buFont typeface="Wingdings" panose="05000000000000000000" pitchFamily="2" charset="2"/>
              <a:buChar char="Ø"/>
            </a:pPr>
            <a:r>
              <a:rPr lang="en-US" dirty="0"/>
              <a:t>Read a book</a:t>
            </a:r>
          </a:p>
          <a:p>
            <a:pPr lvl="1">
              <a:buFont typeface="Wingdings" panose="05000000000000000000" pitchFamily="2" charset="2"/>
              <a:buChar char="Ø"/>
            </a:pPr>
            <a:r>
              <a:rPr lang="en-US" dirty="0"/>
              <a:t>Writing for Scholars – Lynn Nygaard</a:t>
            </a:r>
          </a:p>
          <a:p>
            <a:pPr lvl="1">
              <a:buFont typeface="Wingdings" panose="05000000000000000000" pitchFamily="2" charset="2"/>
              <a:buChar char="Ø"/>
            </a:pPr>
            <a:r>
              <a:rPr lang="en-US" dirty="0"/>
              <a:t>Explaining Research – Dennis Meredith</a:t>
            </a:r>
          </a:p>
          <a:p>
            <a:pPr lvl="1">
              <a:buFont typeface="Wingdings" panose="05000000000000000000" pitchFamily="2" charset="2"/>
              <a:buChar char="Ø"/>
            </a:pPr>
            <a:r>
              <a:rPr lang="en-US" dirty="0"/>
              <a:t>Academic Instincts – Marjorie Garber</a:t>
            </a:r>
          </a:p>
        </p:txBody>
      </p:sp>
    </p:spTree>
    <p:extLst>
      <p:ext uri="{BB962C8B-B14F-4D97-AF65-F5344CB8AC3E}">
        <p14:creationId xmlns:p14="http://schemas.microsoft.com/office/powerpoint/2010/main" val="1907152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CBE2C-15E8-21F5-3A49-DB4FE15C4E52}"/>
              </a:ext>
            </a:extLst>
          </p:cNvPr>
          <p:cNvSpPr>
            <a:spLocks noGrp="1"/>
          </p:cNvSpPr>
          <p:nvPr>
            <p:ph type="title"/>
          </p:nvPr>
        </p:nvSpPr>
        <p:spPr/>
        <p:txBody>
          <a:bodyPr/>
          <a:lstStyle/>
          <a:p>
            <a:r>
              <a:rPr lang="en-US" dirty="0"/>
              <a:t>Social Habits – Things to Try</a:t>
            </a:r>
          </a:p>
        </p:txBody>
      </p:sp>
      <p:sp>
        <p:nvSpPr>
          <p:cNvPr id="3" name="Content Placeholder 2">
            <a:extLst>
              <a:ext uri="{FF2B5EF4-FFF2-40B4-BE49-F238E27FC236}">
                <a16:creationId xmlns:a16="http://schemas.microsoft.com/office/drawing/2014/main" id="{C67C2C3A-E6F1-6634-2F1E-03049D1BCE72}"/>
              </a:ext>
            </a:extLst>
          </p:cNvPr>
          <p:cNvSpPr>
            <a:spLocks noGrp="1"/>
          </p:cNvSpPr>
          <p:nvPr>
            <p:ph idx="1"/>
          </p:nvPr>
        </p:nvSpPr>
        <p:spPr/>
        <p:txBody>
          <a:bodyPr/>
          <a:lstStyle/>
          <a:p>
            <a:pPr>
              <a:buFont typeface="Wingdings" panose="05000000000000000000" pitchFamily="2" charset="2"/>
              <a:buChar char="Ø"/>
            </a:pPr>
            <a:r>
              <a:rPr lang="en-US" dirty="0"/>
              <a:t>Compare your BASE assumptions</a:t>
            </a:r>
          </a:p>
          <a:p>
            <a:pPr>
              <a:buFont typeface="Wingdings" panose="05000000000000000000" pitchFamily="2" charset="2"/>
              <a:buChar char="Ø"/>
            </a:pPr>
            <a:r>
              <a:rPr lang="en-US" dirty="0"/>
              <a:t>What methods of giving and receiving feedback do you find most effective (or least stressful)?</a:t>
            </a:r>
          </a:p>
          <a:p>
            <a:pPr>
              <a:buFont typeface="Wingdings" panose="05000000000000000000" pitchFamily="2" charset="2"/>
              <a:buChar char="Ø"/>
            </a:pPr>
            <a:r>
              <a:rPr lang="en-US" dirty="0" err="1"/>
              <a:t>Colocate</a:t>
            </a:r>
            <a:endParaRPr lang="en-US" dirty="0"/>
          </a:p>
          <a:p>
            <a:pPr>
              <a:buFont typeface="Wingdings" panose="05000000000000000000" pitchFamily="2" charset="2"/>
              <a:buChar char="Ø"/>
            </a:pPr>
            <a:r>
              <a:rPr lang="en-US" dirty="0"/>
              <a:t>Throw a party</a:t>
            </a:r>
          </a:p>
          <a:p>
            <a:pPr>
              <a:buFont typeface="Wingdings" panose="05000000000000000000" pitchFamily="2" charset="2"/>
              <a:buChar char="Ø"/>
            </a:pPr>
            <a:r>
              <a:rPr lang="en-US" dirty="0"/>
              <a:t>Read a book</a:t>
            </a:r>
          </a:p>
          <a:p>
            <a:pPr lvl="1">
              <a:buFont typeface="Wingdings" panose="05000000000000000000" pitchFamily="2" charset="2"/>
              <a:buChar char="Ø"/>
            </a:pPr>
            <a:r>
              <a:rPr lang="en-US" dirty="0"/>
              <a:t>Author-</a:t>
            </a:r>
            <a:r>
              <a:rPr lang="en-US" dirty="0" err="1"/>
              <a:t>ity</a:t>
            </a:r>
            <a:r>
              <a:rPr lang="en-US" dirty="0"/>
              <a:t> and Textuality – Leonard, Wharton, Murray, Harris</a:t>
            </a:r>
          </a:p>
          <a:p>
            <a:pPr lvl="1">
              <a:buFont typeface="Wingdings" panose="05000000000000000000" pitchFamily="2" charset="2"/>
              <a:buChar char="Ø"/>
            </a:pPr>
            <a:r>
              <a:rPr lang="en-US" dirty="0"/>
              <a:t>Collaborative Writing – Leon B. </a:t>
            </a:r>
            <a:r>
              <a:rPr lang="en-US" dirty="0" err="1"/>
              <a:t>Heatons</a:t>
            </a:r>
            <a:endParaRPr lang="en-US" dirty="0"/>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1479859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7EB7-73B1-E243-220C-CAF36BCD55C3}"/>
              </a:ext>
            </a:extLst>
          </p:cNvPr>
          <p:cNvSpPr>
            <a:spLocks noGrp="1"/>
          </p:cNvSpPr>
          <p:nvPr>
            <p:ph type="title"/>
          </p:nvPr>
        </p:nvSpPr>
        <p:spPr/>
        <p:txBody>
          <a:bodyPr/>
          <a:lstStyle/>
          <a:p>
            <a:r>
              <a:rPr lang="en-US" dirty="0"/>
              <a:t>Artisanal Habits – Things to Try</a:t>
            </a:r>
          </a:p>
        </p:txBody>
      </p:sp>
      <p:sp>
        <p:nvSpPr>
          <p:cNvPr id="3" name="Content Placeholder 2">
            <a:extLst>
              <a:ext uri="{FF2B5EF4-FFF2-40B4-BE49-F238E27FC236}">
                <a16:creationId xmlns:a16="http://schemas.microsoft.com/office/drawing/2014/main" id="{7BBB190F-9133-1D7D-FD5F-705F694BA5F7}"/>
              </a:ext>
            </a:extLst>
          </p:cNvPr>
          <p:cNvSpPr>
            <a:spLocks noGrp="1"/>
          </p:cNvSpPr>
          <p:nvPr>
            <p:ph idx="1"/>
          </p:nvPr>
        </p:nvSpPr>
        <p:spPr/>
        <p:txBody>
          <a:bodyPr/>
          <a:lstStyle/>
          <a:p>
            <a:pPr>
              <a:buFont typeface="Wingdings" panose="05000000000000000000" pitchFamily="2" charset="2"/>
              <a:buChar char="Ø"/>
            </a:pPr>
            <a:r>
              <a:rPr lang="en-US" dirty="0"/>
              <a:t>Reflect</a:t>
            </a:r>
          </a:p>
          <a:p>
            <a:pPr lvl="1">
              <a:buFont typeface="Wingdings" panose="05000000000000000000" pitchFamily="2" charset="2"/>
              <a:buChar char="Ø"/>
            </a:pPr>
            <a:r>
              <a:rPr lang="en-US" dirty="0"/>
              <a:t>How, where, when, and from whom did you learn to write?</a:t>
            </a:r>
          </a:p>
          <a:p>
            <a:pPr lvl="1">
              <a:buFont typeface="Wingdings" panose="05000000000000000000" pitchFamily="2" charset="2"/>
              <a:buChar char="Ø"/>
            </a:pPr>
            <a:r>
              <a:rPr lang="en-US" dirty="0"/>
              <a:t>Strengths and gaps?</a:t>
            </a:r>
          </a:p>
          <a:p>
            <a:pPr>
              <a:buFont typeface="Wingdings" panose="05000000000000000000" pitchFamily="2" charset="2"/>
              <a:buChar char="Ø"/>
            </a:pPr>
            <a:r>
              <a:rPr lang="en-US" dirty="0"/>
              <a:t>Emulate</a:t>
            </a:r>
          </a:p>
          <a:p>
            <a:pPr>
              <a:buFont typeface="Wingdings" panose="05000000000000000000" pitchFamily="2" charset="2"/>
              <a:buChar char="Ø"/>
            </a:pPr>
            <a:r>
              <a:rPr lang="en-US" dirty="0"/>
              <a:t>Learn by teaching</a:t>
            </a:r>
          </a:p>
          <a:p>
            <a:pPr>
              <a:buFont typeface="Wingdings" panose="05000000000000000000" pitchFamily="2" charset="2"/>
              <a:buChar char="Ø"/>
            </a:pPr>
            <a:r>
              <a:rPr lang="en-US" dirty="0"/>
              <a:t>Read</a:t>
            </a:r>
          </a:p>
          <a:p>
            <a:pPr>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val="1693401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7EB7-73B1-E243-220C-CAF36BCD55C3}"/>
              </a:ext>
            </a:extLst>
          </p:cNvPr>
          <p:cNvSpPr>
            <a:spLocks noGrp="1"/>
          </p:cNvSpPr>
          <p:nvPr>
            <p:ph type="title"/>
          </p:nvPr>
        </p:nvSpPr>
        <p:spPr/>
        <p:txBody>
          <a:bodyPr/>
          <a:lstStyle/>
          <a:p>
            <a:r>
              <a:rPr lang="en-US" dirty="0"/>
              <a:t>Artisanal Habits</a:t>
            </a:r>
          </a:p>
        </p:txBody>
      </p:sp>
      <p:sp>
        <p:nvSpPr>
          <p:cNvPr id="3" name="Content Placeholder 2">
            <a:extLst>
              <a:ext uri="{FF2B5EF4-FFF2-40B4-BE49-F238E27FC236}">
                <a16:creationId xmlns:a16="http://schemas.microsoft.com/office/drawing/2014/main" id="{7BBB190F-9133-1D7D-FD5F-705F694BA5F7}"/>
              </a:ext>
            </a:extLst>
          </p:cNvPr>
          <p:cNvSpPr>
            <a:spLocks noGrp="1"/>
          </p:cNvSpPr>
          <p:nvPr>
            <p:ph sz="half" idx="1"/>
          </p:nvPr>
        </p:nvSpPr>
        <p:spPr/>
        <p:txBody>
          <a:bodyPr/>
          <a:lstStyle/>
          <a:p>
            <a:pPr>
              <a:buFont typeface="Wingdings" panose="05000000000000000000" pitchFamily="2" charset="2"/>
              <a:buChar char="Ø"/>
            </a:pPr>
            <a:r>
              <a:rPr lang="en-US" dirty="0"/>
              <a:t>Swap services</a:t>
            </a:r>
          </a:p>
          <a:p>
            <a:pPr>
              <a:buFont typeface="Wingdings" panose="05000000000000000000" pitchFamily="2" charset="2"/>
              <a:buChar char="Ø"/>
            </a:pPr>
            <a:r>
              <a:rPr lang="en-US" dirty="0"/>
              <a:t>Pay it forward</a:t>
            </a:r>
          </a:p>
          <a:p>
            <a:pPr>
              <a:buFont typeface="Wingdings" panose="05000000000000000000" pitchFamily="2" charset="2"/>
              <a:buChar char="Ø"/>
            </a:pPr>
            <a:r>
              <a:rPr lang="en-US" dirty="0"/>
              <a:t>Find your emotional language</a:t>
            </a:r>
          </a:p>
          <a:p>
            <a:pPr>
              <a:buFont typeface="Wingdings" panose="05000000000000000000" pitchFamily="2" charset="2"/>
              <a:buChar char="Ø"/>
            </a:pPr>
            <a:r>
              <a:rPr lang="en-US" dirty="0"/>
              <a:t>Read</a:t>
            </a:r>
          </a:p>
          <a:p>
            <a:pPr lvl="1">
              <a:buFont typeface="Wingdings" panose="05000000000000000000" pitchFamily="2" charset="2"/>
              <a:buChar char="Ø"/>
            </a:pPr>
            <a:r>
              <a:rPr lang="en-US" dirty="0"/>
              <a:t>Academic Writing – Stephen Bailey</a:t>
            </a:r>
          </a:p>
          <a:p>
            <a:pPr lvl="1">
              <a:buFont typeface="Wingdings" panose="05000000000000000000" pitchFamily="2" charset="2"/>
              <a:buChar char="Ø"/>
            </a:pPr>
            <a:r>
              <a:rPr lang="en-US" dirty="0"/>
              <a:t>Graduate and Scholarly Writing – Sheryl Holt</a:t>
            </a:r>
          </a:p>
          <a:p>
            <a:pPr lvl="1">
              <a:buFont typeface="Wingdings" panose="05000000000000000000" pitchFamily="2" charset="2"/>
              <a:buChar char="Ø"/>
            </a:pPr>
            <a:endParaRPr lang="en-US" dirty="0"/>
          </a:p>
          <a:p>
            <a:pPr>
              <a:buFont typeface="Wingdings" panose="05000000000000000000" pitchFamily="2" charset="2"/>
              <a:buChar char="Ø"/>
            </a:pPr>
            <a:endParaRPr lang="en-US" dirty="0"/>
          </a:p>
          <a:p>
            <a:endParaRPr lang="en-US" dirty="0"/>
          </a:p>
        </p:txBody>
      </p:sp>
      <p:sp>
        <p:nvSpPr>
          <p:cNvPr id="4" name="Content Placeholder 3">
            <a:extLst>
              <a:ext uri="{FF2B5EF4-FFF2-40B4-BE49-F238E27FC236}">
                <a16:creationId xmlns:a16="http://schemas.microsoft.com/office/drawing/2014/main" id="{551098BC-8FFB-7C2F-574A-C204F4C5E0AC}"/>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37170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49F2A-434B-F7E6-F98F-CD86655CE71E}"/>
              </a:ext>
            </a:extLst>
          </p:cNvPr>
          <p:cNvSpPr>
            <a:spLocks noGrp="1"/>
          </p:cNvSpPr>
          <p:nvPr>
            <p:ph type="title"/>
          </p:nvPr>
        </p:nvSpPr>
        <p:spPr/>
        <p:txBody>
          <a:bodyPr>
            <a:normAutofit fontScale="90000"/>
          </a:bodyPr>
          <a:lstStyle/>
          <a:p>
            <a:r>
              <a:rPr lang="en-US" b="1" u="sng" dirty="0"/>
              <a:t>Get Lucky and Maximize Opportunity</a:t>
            </a:r>
            <a:br>
              <a:rPr lang="en-US" dirty="0"/>
            </a:br>
            <a:br>
              <a:rPr lang="en-US" dirty="0"/>
            </a:br>
            <a:r>
              <a:rPr lang="en-US" dirty="0"/>
              <a:t>notice and act on chance opportunities</a:t>
            </a:r>
            <a:br>
              <a:rPr lang="en-US" dirty="0"/>
            </a:br>
            <a:br>
              <a:rPr lang="en-US" dirty="0"/>
            </a:br>
            <a:r>
              <a:rPr lang="en-US" dirty="0"/>
              <a:t>Trust Your intuition</a:t>
            </a:r>
            <a:br>
              <a:rPr lang="en-US" dirty="0"/>
            </a:br>
            <a:br>
              <a:rPr lang="en-US" dirty="0"/>
            </a:br>
            <a:r>
              <a:rPr lang="en-US" dirty="0"/>
              <a:t>Persevere in the face of criticism and rejection</a:t>
            </a:r>
            <a:br>
              <a:rPr lang="en-US" dirty="0"/>
            </a:br>
            <a:br>
              <a:rPr lang="en-US" dirty="0"/>
            </a:br>
            <a:r>
              <a:rPr lang="en-US" dirty="0"/>
              <a:t>See the positive side of unlucky events</a:t>
            </a:r>
            <a:br>
              <a:rPr lang="en-US" dirty="0"/>
            </a:br>
            <a:endParaRPr lang="en-US" dirty="0"/>
          </a:p>
        </p:txBody>
      </p:sp>
      <p:sp>
        <p:nvSpPr>
          <p:cNvPr id="8" name="Text Placeholder 7">
            <a:extLst>
              <a:ext uri="{FF2B5EF4-FFF2-40B4-BE49-F238E27FC236}">
                <a16:creationId xmlns:a16="http://schemas.microsoft.com/office/drawing/2014/main" id="{F9B590DD-2B32-5996-54C0-597611B44EDA}"/>
              </a:ext>
            </a:extLst>
          </p:cNvPr>
          <p:cNvSpPr>
            <a:spLocks noGrp="1"/>
          </p:cNvSpPr>
          <p:nvPr>
            <p:ph type="body" sz="half" idx="13"/>
          </p:nvPr>
        </p:nvSpPr>
        <p:spPr/>
        <p:txBody>
          <a:bodyPr/>
          <a:lstStyle/>
          <a:p>
            <a:r>
              <a:rPr lang="en-US" dirty="0"/>
              <a:t>Richard Wiseman and Helen Sword</a:t>
            </a:r>
          </a:p>
        </p:txBody>
      </p:sp>
    </p:spTree>
    <p:extLst>
      <p:ext uri="{BB962C8B-B14F-4D97-AF65-F5344CB8AC3E}">
        <p14:creationId xmlns:p14="http://schemas.microsoft.com/office/powerpoint/2010/main" val="3620711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descr="undefined">
            <a:extLst>
              <a:ext uri="{FF2B5EF4-FFF2-40B4-BE49-F238E27FC236}">
                <a16:creationId xmlns:a16="http://schemas.microsoft.com/office/drawing/2014/main" id="{2A6BCA7A-E8A7-D70E-4066-1D7D87FDC1DB}"/>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r="18127" b="-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62DDA78-5001-1EA9-D727-17AECEB6846E}"/>
              </a:ext>
            </a:extLst>
          </p:cNvPr>
          <p:cNvSpPr>
            <a:spLocks noGrp="1"/>
          </p:cNvSpPr>
          <p:nvPr>
            <p:ph type="title"/>
          </p:nvPr>
        </p:nvSpPr>
        <p:spPr>
          <a:xfrm>
            <a:off x="1024128" y="585216"/>
            <a:ext cx="6066816" cy="1499616"/>
          </a:xfrm>
        </p:spPr>
        <p:txBody>
          <a:bodyPr vert="horz" lIns="91440" tIns="45720" rIns="91440" bIns="45720" rtlCol="0" anchor="ctr">
            <a:normAutofit/>
          </a:bodyPr>
          <a:lstStyle/>
          <a:p>
            <a:r>
              <a:rPr lang="en-US">
                <a:solidFill>
                  <a:srgbClr val="000000"/>
                </a:solidFill>
              </a:rPr>
              <a:t>Why Write?</a:t>
            </a:r>
          </a:p>
        </p:txBody>
      </p:sp>
      <p:cxnSp>
        <p:nvCxnSpPr>
          <p:cNvPr id="1035" name="Straight Connector 1034">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57AE6B06-156B-CF80-4B22-E99409B246EE}"/>
              </a:ext>
            </a:extLst>
          </p:cNvPr>
          <p:cNvSpPr>
            <a:spLocks noGrp="1"/>
          </p:cNvSpPr>
          <p:nvPr>
            <p:ph sz="half" idx="2"/>
          </p:nvPr>
        </p:nvSpPr>
        <p:spPr>
          <a:xfrm>
            <a:off x="1024128" y="2286000"/>
            <a:ext cx="6066816" cy="4023360"/>
          </a:xfrm>
        </p:spPr>
        <p:txBody>
          <a:bodyPr vert="horz" lIns="45720" tIns="45720" rIns="45720" bIns="45720" rtlCol="0">
            <a:normAutofit/>
          </a:bodyPr>
          <a:lstStyle/>
          <a:p>
            <a:r>
              <a:rPr lang="en-US">
                <a:solidFill>
                  <a:srgbClr val="000000"/>
                </a:solidFill>
              </a:rPr>
              <a:t>The Kish tablet from Sumer, with pictographic writing. This may be the earliest known writing, 3500 BCE. Ashmolean Museum</a:t>
            </a:r>
          </a:p>
        </p:txBody>
      </p:sp>
      <p:sp>
        <p:nvSpPr>
          <p:cNvPr id="4" name="Date Placeholder 3">
            <a:extLst>
              <a:ext uri="{FF2B5EF4-FFF2-40B4-BE49-F238E27FC236}">
                <a16:creationId xmlns:a16="http://schemas.microsoft.com/office/drawing/2014/main" id="{2DA76C6B-2725-5EC0-5A31-8BE900F4A447}"/>
              </a:ext>
            </a:extLst>
          </p:cNvPr>
          <p:cNvSpPr>
            <a:spLocks noGrp="1"/>
          </p:cNvSpPr>
          <p:nvPr>
            <p:ph type="dt" sz="half" idx="10"/>
          </p:nvPr>
        </p:nvSpPr>
        <p:spPr>
          <a:xfrm>
            <a:off x="1024129" y="6470704"/>
            <a:ext cx="1828800" cy="274320"/>
          </a:xfrm>
        </p:spPr>
        <p:txBody>
          <a:bodyPr vert="horz" lIns="91440" tIns="45720" rIns="91440" bIns="45720" rtlCol="0" anchor="ctr">
            <a:normAutofit/>
          </a:bodyPr>
          <a:lstStyle/>
          <a:p>
            <a:pPr defTabSz="914400">
              <a:spcAft>
                <a:spcPts val="600"/>
              </a:spcAft>
            </a:pPr>
            <a:fld id="{BE0A88F0-556B-4BB7-8AAB-D63AEB65C662}" type="datetime1">
              <a:rPr lang="en-US">
                <a:solidFill>
                  <a:srgbClr val="000000"/>
                </a:solidFill>
              </a:rPr>
              <a:pPr defTabSz="914400">
                <a:spcAft>
                  <a:spcPts val="600"/>
                </a:spcAft>
              </a:pPr>
              <a:t>2023-05-30</a:t>
            </a:fld>
            <a:endParaRPr lang="en-US">
              <a:solidFill>
                <a:srgbClr val="000000"/>
              </a:solidFill>
            </a:endParaRPr>
          </a:p>
        </p:txBody>
      </p:sp>
      <p:sp>
        <p:nvSpPr>
          <p:cNvPr id="5" name="Footer Placeholder 4">
            <a:extLst>
              <a:ext uri="{FF2B5EF4-FFF2-40B4-BE49-F238E27FC236}">
                <a16:creationId xmlns:a16="http://schemas.microsoft.com/office/drawing/2014/main" id="{AC9CFE0B-08AF-5D62-7FFA-E80C7374CC60}"/>
              </a:ext>
            </a:extLst>
          </p:cNvPr>
          <p:cNvSpPr>
            <a:spLocks noGrp="1"/>
          </p:cNvSpPr>
          <p:nvPr>
            <p:ph type="ftr" sz="quarter" idx="11"/>
          </p:nvPr>
        </p:nvSpPr>
        <p:spPr>
          <a:xfrm>
            <a:off x="3118104" y="6470704"/>
            <a:ext cx="3972840" cy="274320"/>
          </a:xfrm>
        </p:spPr>
        <p:txBody>
          <a:bodyPr vert="horz" lIns="91440" tIns="45720" rIns="91440" bIns="45720" rtlCol="0" anchor="ctr">
            <a:normAutofit/>
          </a:bodyPr>
          <a:lstStyle/>
          <a:p>
            <a:pPr defTabSz="914400"/>
            <a:endParaRPr lang="en-US" kern="1200" cap="all" baseline="0">
              <a:solidFill>
                <a:srgbClr val="000000"/>
              </a:solidFill>
              <a:latin typeface="+mj-lt"/>
              <a:ea typeface="+mn-ea"/>
              <a:cs typeface="+mn-cs"/>
            </a:endParaRPr>
          </a:p>
        </p:txBody>
      </p:sp>
      <p:sp>
        <p:nvSpPr>
          <p:cNvPr id="6" name="Slide Number Placeholder 5">
            <a:extLst>
              <a:ext uri="{FF2B5EF4-FFF2-40B4-BE49-F238E27FC236}">
                <a16:creationId xmlns:a16="http://schemas.microsoft.com/office/drawing/2014/main" id="{A2F80C2C-3C87-27A4-FEE4-CCAE9A72D9F0}"/>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81D2C36F-4504-47C0-B82F-A167342A2754}" type="slidenum">
              <a:rPr lang="en-US">
                <a:solidFill>
                  <a:srgbClr val="FFFFFF"/>
                </a:solidFill>
              </a:rPr>
              <a:pPr defTabSz="914400">
                <a:spcAft>
                  <a:spcPts val="600"/>
                </a:spcAft>
              </a:pPr>
              <a:t>5</a:t>
            </a:fld>
            <a:endParaRPr lang="en-US">
              <a:solidFill>
                <a:srgbClr val="FFFFFF"/>
              </a:solidFill>
            </a:endParaRPr>
          </a:p>
        </p:txBody>
      </p:sp>
    </p:spTree>
    <p:extLst>
      <p:ext uri="{BB962C8B-B14F-4D97-AF65-F5344CB8AC3E}">
        <p14:creationId xmlns:p14="http://schemas.microsoft.com/office/powerpoint/2010/main" val="1762692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C3AE69-6A58-BBAC-48D0-01158995DDB2}"/>
              </a:ext>
            </a:extLst>
          </p:cNvPr>
          <p:cNvSpPr>
            <a:spLocks noGrp="1"/>
          </p:cNvSpPr>
          <p:nvPr>
            <p:ph type="title"/>
          </p:nvPr>
        </p:nvSpPr>
        <p:spPr/>
        <p:txBody>
          <a:bodyPr/>
          <a:lstStyle/>
          <a:p>
            <a:r>
              <a:rPr lang="en-US" dirty="0"/>
              <a:t>The taxpayer has just funded your research. The least you can do is tell them what you did.</a:t>
            </a:r>
          </a:p>
        </p:txBody>
      </p:sp>
      <p:sp>
        <p:nvSpPr>
          <p:cNvPr id="5" name="Text Placeholder 4">
            <a:extLst>
              <a:ext uri="{FF2B5EF4-FFF2-40B4-BE49-F238E27FC236}">
                <a16:creationId xmlns:a16="http://schemas.microsoft.com/office/drawing/2014/main" id="{7DAE370D-E734-4C3D-B3D3-DEE47FF51F24}"/>
              </a:ext>
            </a:extLst>
          </p:cNvPr>
          <p:cNvSpPr>
            <a:spLocks noGrp="1"/>
          </p:cNvSpPr>
          <p:nvPr>
            <p:ph type="body" sz="half" idx="13"/>
          </p:nvPr>
        </p:nvSpPr>
        <p:spPr/>
        <p:txBody>
          <a:bodyPr/>
          <a:lstStyle/>
          <a:p>
            <a:r>
              <a:rPr lang="en-US" dirty="0"/>
              <a:t>Miles Padgett, Physics, University of Glasgow</a:t>
            </a:r>
          </a:p>
        </p:txBody>
      </p:sp>
    </p:spTree>
    <p:extLst>
      <p:ext uri="{BB962C8B-B14F-4D97-AF65-F5344CB8AC3E}">
        <p14:creationId xmlns:p14="http://schemas.microsoft.com/office/powerpoint/2010/main" val="2209948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A76A-0566-7868-0664-6F6AB98E106A}"/>
              </a:ext>
            </a:extLst>
          </p:cNvPr>
          <p:cNvSpPr>
            <a:spLocks noGrp="1"/>
          </p:cNvSpPr>
          <p:nvPr>
            <p:ph type="title"/>
          </p:nvPr>
        </p:nvSpPr>
        <p:spPr/>
        <p:txBody>
          <a:bodyPr/>
          <a:lstStyle/>
          <a:p>
            <a:r>
              <a:rPr lang="en-US" dirty="0"/>
              <a:t>Building a productive writing practice can be hard, slow, frustrating work—yet successful academics find satisfaction and joy in that labor, nourished by the pleasures of the process and made stronger by its challenges.</a:t>
            </a:r>
          </a:p>
        </p:txBody>
      </p:sp>
      <p:sp>
        <p:nvSpPr>
          <p:cNvPr id="3" name="Text Placeholder 2">
            <a:extLst>
              <a:ext uri="{FF2B5EF4-FFF2-40B4-BE49-F238E27FC236}">
                <a16:creationId xmlns:a16="http://schemas.microsoft.com/office/drawing/2014/main" id="{07FD95D8-2441-96A7-C8C8-EFE13C50399A}"/>
              </a:ext>
            </a:extLst>
          </p:cNvPr>
          <p:cNvSpPr>
            <a:spLocks noGrp="1"/>
          </p:cNvSpPr>
          <p:nvPr>
            <p:ph type="body" sz="half" idx="13"/>
          </p:nvPr>
        </p:nvSpPr>
        <p:spPr/>
        <p:txBody>
          <a:bodyPr/>
          <a:lstStyle/>
          <a:p>
            <a:r>
              <a:rPr lang="en-US" dirty="0"/>
              <a:t>Helen Sword, author of Air &amp; Light &amp; Time &amp; Space: How Successful Academics Write</a:t>
            </a:r>
          </a:p>
          <a:p>
            <a:endParaRPr lang="en-US" dirty="0"/>
          </a:p>
        </p:txBody>
      </p:sp>
    </p:spTree>
    <p:extLst>
      <p:ext uri="{BB962C8B-B14F-4D97-AF65-F5344CB8AC3E}">
        <p14:creationId xmlns:p14="http://schemas.microsoft.com/office/powerpoint/2010/main" val="2575033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1CF4-463A-AC67-CF2E-CF5901C38EC9}"/>
              </a:ext>
            </a:extLst>
          </p:cNvPr>
          <p:cNvSpPr>
            <a:spLocks noGrp="1"/>
          </p:cNvSpPr>
          <p:nvPr>
            <p:ph type="title"/>
          </p:nvPr>
        </p:nvSpPr>
        <p:spPr/>
        <p:txBody>
          <a:bodyPr/>
          <a:lstStyle/>
          <a:p>
            <a:r>
              <a:rPr lang="en-US" dirty="0"/>
              <a:t>If you have strong negative emotions about writing…undertake prewriting activities that shift your mood positively. [paraphrase]</a:t>
            </a:r>
          </a:p>
        </p:txBody>
      </p:sp>
      <p:sp>
        <p:nvSpPr>
          <p:cNvPr id="3" name="Text Placeholder 2">
            <a:extLst>
              <a:ext uri="{FF2B5EF4-FFF2-40B4-BE49-F238E27FC236}">
                <a16:creationId xmlns:a16="http://schemas.microsoft.com/office/drawing/2014/main" id="{89794B59-B63E-5BCE-1438-383A171651CE}"/>
              </a:ext>
            </a:extLst>
          </p:cNvPr>
          <p:cNvSpPr>
            <a:spLocks noGrp="1"/>
          </p:cNvSpPr>
          <p:nvPr>
            <p:ph type="body" sz="half" idx="13"/>
          </p:nvPr>
        </p:nvSpPr>
        <p:spPr/>
        <p:txBody>
          <a:bodyPr/>
          <a:lstStyle/>
          <a:p>
            <a:r>
              <a:rPr lang="en-US" dirty="0"/>
              <a:t>Helen Sword, author of Air &amp; Light &amp; Time &amp; Space: How Successful Academics Write</a:t>
            </a:r>
          </a:p>
        </p:txBody>
      </p:sp>
    </p:spTree>
    <p:extLst>
      <p:ext uri="{BB962C8B-B14F-4D97-AF65-F5344CB8AC3E}">
        <p14:creationId xmlns:p14="http://schemas.microsoft.com/office/powerpoint/2010/main" val="794903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0B2E-DBB3-495E-065B-32FE006E5F1D}"/>
              </a:ext>
            </a:extLst>
          </p:cNvPr>
          <p:cNvSpPr>
            <a:spLocks noGrp="1"/>
          </p:cNvSpPr>
          <p:nvPr>
            <p:ph type="title"/>
          </p:nvPr>
        </p:nvSpPr>
        <p:spPr/>
        <p:txBody>
          <a:bodyPr/>
          <a:lstStyle/>
          <a:p>
            <a:r>
              <a:rPr lang="en-US" dirty="0"/>
              <a:t>Why Write?</a:t>
            </a:r>
          </a:p>
        </p:txBody>
      </p:sp>
      <p:sp>
        <p:nvSpPr>
          <p:cNvPr id="3" name="Content Placeholder 2">
            <a:extLst>
              <a:ext uri="{FF2B5EF4-FFF2-40B4-BE49-F238E27FC236}">
                <a16:creationId xmlns:a16="http://schemas.microsoft.com/office/drawing/2014/main" id="{68DBD758-58BE-2A3D-89DB-B5FCE0098256}"/>
              </a:ext>
            </a:extLst>
          </p:cNvPr>
          <p:cNvSpPr>
            <a:spLocks noGrp="1"/>
          </p:cNvSpPr>
          <p:nvPr>
            <p:ph sz="half" idx="1"/>
          </p:nvPr>
        </p:nvSpPr>
        <p:spPr/>
        <p:txBody>
          <a:bodyPr/>
          <a:lstStyle/>
          <a:p>
            <a:r>
              <a:rPr lang="en-US" dirty="0"/>
              <a:t>A means of rendering language into a form that can be reconstructed by other humans separated by time and/or space. </a:t>
            </a:r>
          </a:p>
          <a:p>
            <a:r>
              <a:rPr lang="en-US" dirty="0"/>
              <a:t>Wikipedia</a:t>
            </a:r>
          </a:p>
        </p:txBody>
      </p:sp>
      <p:sp>
        <p:nvSpPr>
          <p:cNvPr id="4" name="Content Placeholder 3">
            <a:extLst>
              <a:ext uri="{FF2B5EF4-FFF2-40B4-BE49-F238E27FC236}">
                <a16:creationId xmlns:a16="http://schemas.microsoft.com/office/drawing/2014/main" id="{EA48EB4F-C5E4-77F1-EEA3-0F28CF136C5D}"/>
              </a:ext>
            </a:extLst>
          </p:cNvPr>
          <p:cNvSpPr>
            <a:spLocks noGrp="1"/>
          </p:cNvSpPr>
          <p:nvPr>
            <p:ph sz="half" idx="2"/>
          </p:nvPr>
        </p:nvSpPr>
        <p:spPr/>
        <p:txBody>
          <a:bodyPr/>
          <a:lstStyle/>
          <a:p>
            <a:r>
              <a:rPr lang="en-US" dirty="0"/>
              <a:t>“The rule is simple: if you don’t write it down, it never happened.”</a:t>
            </a:r>
          </a:p>
          <a:p>
            <a:r>
              <a:rPr lang="en-US" dirty="0"/>
              <a:t>Michael </a:t>
            </a:r>
            <a:r>
              <a:rPr lang="en-US" dirty="0" err="1"/>
              <a:t>Lopp</a:t>
            </a:r>
            <a:endParaRPr lang="en-US" dirty="0"/>
          </a:p>
        </p:txBody>
      </p:sp>
      <p:sp>
        <p:nvSpPr>
          <p:cNvPr id="5" name="Date Placeholder 4">
            <a:extLst>
              <a:ext uri="{FF2B5EF4-FFF2-40B4-BE49-F238E27FC236}">
                <a16:creationId xmlns:a16="http://schemas.microsoft.com/office/drawing/2014/main" id="{5F0A3C0F-977E-EC77-D7AD-500F3B921ACF}"/>
              </a:ext>
            </a:extLst>
          </p:cNvPr>
          <p:cNvSpPr>
            <a:spLocks noGrp="1"/>
          </p:cNvSpPr>
          <p:nvPr>
            <p:ph type="dt" sz="half" idx="10"/>
          </p:nvPr>
        </p:nvSpPr>
        <p:spPr/>
        <p:txBody>
          <a:bodyPr/>
          <a:lstStyle/>
          <a:p>
            <a:fld id="{FC6E85F7-A724-48A4-9D33-CEBC5174E865}" type="datetime1">
              <a:rPr lang="en-US" smtClean="0"/>
              <a:pPr/>
              <a:t>2023-05-30</a:t>
            </a:fld>
            <a:endParaRPr lang="en-US"/>
          </a:p>
        </p:txBody>
      </p:sp>
      <p:sp>
        <p:nvSpPr>
          <p:cNvPr id="6" name="Footer Placeholder 5">
            <a:extLst>
              <a:ext uri="{FF2B5EF4-FFF2-40B4-BE49-F238E27FC236}">
                <a16:creationId xmlns:a16="http://schemas.microsoft.com/office/drawing/2014/main" id="{3977B653-A130-A4D8-22BB-ABC6DE7F0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25A58-F132-DE92-CDCD-788FC5105C72}"/>
              </a:ext>
            </a:extLst>
          </p:cNvPr>
          <p:cNvSpPr>
            <a:spLocks noGrp="1"/>
          </p:cNvSpPr>
          <p:nvPr>
            <p:ph type="sldNum" sz="quarter" idx="12"/>
          </p:nvPr>
        </p:nvSpPr>
        <p:spPr/>
        <p:txBody>
          <a:bodyPr/>
          <a:lstStyle/>
          <a:p>
            <a:fld id="{81D2C36F-4504-47C0-B82F-A167342A2754}" type="slidenum">
              <a:rPr lang="en-US" smtClean="0"/>
              <a:pPr/>
              <a:t>6</a:t>
            </a:fld>
            <a:endParaRPr lang="en-US"/>
          </a:p>
        </p:txBody>
      </p:sp>
    </p:spTree>
    <p:extLst>
      <p:ext uri="{BB962C8B-B14F-4D97-AF65-F5344CB8AC3E}">
        <p14:creationId xmlns:p14="http://schemas.microsoft.com/office/powerpoint/2010/main" val="3300134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5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D6A8FF-55B8-1691-01F2-BC769FC759B7}"/>
              </a:ext>
            </a:extLst>
          </p:cNvPr>
          <p:cNvSpPr>
            <a:spLocks noGrp="1"/>
          </p:cNvSpPr>
          <p:nvPr>
            <p:ph type="title"/>
          </p:nvPr>
        </p:nvSpPr>
        <p:spPr>
          <a:xfrm>
            <a:off x="1024128" y="585216"/>
            <a:ext cx="6007027" cy="1499616"/>
          </a:xfrm>
        </p:spPr>
        <p:txBody>
          <a:bodyPr vert="horz" lIns="91440" tIns="45720" rIns="91440" bIns="45720" rtlCol="0" anchor="ctr">
            <a:normAutofit/>
          </a:bodyPr>
          <a:lstStyle/>
          <a:p>
            <a:r>
              <a:rPr lang="en-US">
                <a:solidFill>
                  <a:srgbClr val="FFFFFF"/>
                </a:solidFill>
              </a:rPr>
              <a:t>WRITE!</a:t>
            </a:r>
          </a:p>
        </p:txBody>
      </p:sp>
      <p:cxnSp>
        <p:nvCxnSpPr>
          <p:cNvPr id="22" name="Straight Connector 21">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DFA8DE9-8A5C-F9E5-2454-621637A00A27}"/>
              </a:ext>
            </a:extLst>
          </p:cNvPr>
          <p:cNvSpPr txBox="1"/>
          <p:nvPr/>
        </p:nvSpPr>
        <p:spPr>
          <a:xfrm>
            <a:off x="1024128" y="2286000"/>
            <a:ext cx="6007027" cy="402336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a:solidFill>
                  <a:srgbClr val="FFFFFF"/>
                </a:solidFill>
                <a:hlinkClick r:id="rId2"/>
              </a:rPr>
              <a:t>Etsy - </a:t>
            </a:r>
            <a:r>
              <a:rPr lang="en-US" dirty="0" err="1">
                <a:solidFill>
                  <a:srgbClr val="FFFFFF"/>
                </a:solidFill>
                <a:hlinkClick r:id="rId2"/>
              </a:rPr>
              <a:t>Researchgotmelike</a:t>
            </a:r>
            <a:endParaRPr lang="en-US" dirty="0">
              <a:solidFill>
                <a:srgbClr val="FFFFFF"/>
              </a:solidFill>
            </a:endParaRPr>
          </a:p>
        </p:txBody>
      </p:sp>
      <p:pic>
        <p:nvPicPr>
          <p:cNvPr id="13" name="Content Placeholder 12" descr="A picture containing cartoon, text, emblem&#10;&#10;Description automatically generated">
            <a:hlinkClick r:id="rId3"/>
            <a:extLst>
              <a:ext uri="{FF2B5EF4-FFF2-40B4-BE49-F238E27FC236}">
                <a16:creationId xmlns:a16="http://schemas.microsoft.com/office/drawing/2014/main" id="{DEF96DED-25AC-D0BF-C8A3-33D3DFA5C63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3061" r="10277"/>
          <a:stretch/>
        </p:blipFill>
        <p:spPr>
          <a:xfrm>
            <a:off x="7521786" y="10"/>
            <a:ext cx="4639734" cy="6857990"/>
          </a:xfrm>
          <a:prstGeom prst="rect">
            <a:avLst/>
          </a:prstGeom>
        </p:spPr>
      </p:pic>
    </p:spTree>
    <p:extLst>
      <p:ext uri="{BB962C8B-B14F-4D97-AF65-F5344CB8AC3E}">
        <p14:creationId xmlns:p14="http://schemas.microsoft.com/office/powerpoint/2010/main" val="133638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of Adam Savage from Mythbusters holding a clipboard up with numbers written down.  Superimposed is the quote: &quot;remember kids, the only difference between screwing  around and science is writing it down&quot;.">
            <a:extLst>
              <a:ext uri="{FF2B5EF4-FFF2-40B4-BE49-F238E27FC236}">
                <a16:creationId xmlns:a16="http://schemas.microsoft.com/office/drawing/2014/main" id="{2A367CB6-8D2C-9F28-F035-E6F6FF1F9D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7928" y="804333"/>
            <a:ext cx="7316140" cy="524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88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4FF72E-D4FD-0CA3-51DE-A9BBDDD38670}"/>
              </a:ext>
            </a:extLst>
          </p:cNvPr>
          <p:cNvPicPr>
            <a:picLocks noChangeAspect="1"/>
          </p:cNvPicPr>
          <p:nvPr/>
        </p:nvPicPr>
        <p:blipFill>
          <a:blip r:embed="rId2"/>
          <a:stretch>
            <a:fillRect/>
          </a:stretch>
        </p:blipFill>
        <p:spPr>
          <a:xfrm>
            <a:off x="2417284" y="6560180"/>
            <a:ext cx="5518613" cy="6858000"/>
          </a:xfrm>
          <a:prstGeom prst="rect">
            <a:avLst/>
          </a:prstGeom>
        </p:spPr>
      </p:pic>
      <p:sp>
        <p:nvSpPr>
          <p:cNvPr id="6" name="Title 5">
            <a:extLst>
              <a:ext uri="{FF2B5EF4-FFF2-40B4-BE49-F238E27FC236}">
                <a16:creationId xmlns:a16="http://schemas.microsoft.com/office/drawing/2014/main" id="{7A0E3CE1-497B-EFF7-4885-57B075F93250}"/>
              </a:ext>
            </a:extLst>
          </p:cNvPr>
          <p:cNvSpPr>
            <a:spLocks noGrp="1"/>
          </p:cNvSpPr>
          <p:nvPr>
            <p:ph type="title"/>
          </p:nvPr>
        </p:nvSpPr>
        <p:spPr/>
        <p:txBody>
          <a:bodyPr/>
          <a:lstStyle/>
          <a:p>
            <a:r>
              <a:rPr lang="en-US" dirty="0"/>
              <a:t>Primarily you are a writer, so get good at it.</a:t>
            </a:r>
          </a:p>
        </p:txBody>
      </p:sp>
      <p:sp>
        <p:nvSpPr>
          <p:cNvPr id="3" name="Content Placeholder 2">
            <a:extLst>
              <a:ext uri="{FF2B5EF4-FFF2-40B4-BE49-F238E27FC236}">
                <a16:creationId xmlns:a16="http://schemas.microsoft.com/office/drawing/2014/main" id="{2F14D05A-064D-12CE-6FCB-8EE4D671C0CC}"/>
              </a:ext>
            </a:extLst>
          </p:cNvPr>
          <p:cNvSpPr>
            <a:spLocks noGrp="1"/>
          </p:cNvSpPr>
          <p:nvPr>
            <p:ph type="body" sz="half" idx="13"/>
          </p:nvPr>
        </p:nvSpPr>
        <p:spPr/>
        <p:txBody>
          <a:bodyPr/>
          <a:lstStyle/>
          <a:p>
            <a:r>
              <a:rPr lang="en-US" dirty="0"/>
              <a:t>Sarah </a:t>
            </a:r>
            <a:r>
              <a:rPr lang="en-US" dirty="0" err="1"/>
              <a:t>Keenihan</a:t>
            </a:r>
            <a:r>
              <a:rPr lang="en-US" dirty="0"/>
              <a:t> Twitter @sciencesarah</a:t>
            </a:r>
          </a:p>
        </p:txBody>
      </p:sp>
    </p:spTree>
    <p:extLst>
      <p:ext uri="{BB962C8B-B14F-4D97-AF65-F5344CB8AC3E}">
        <p14:creationId xmlns:p14="http://schemas.microsoft.com/office/powerpoint/2010/main" val="3965745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773</TotalTime>
  <Words>1590</Words>
  <Application>Microsoft Office PowerPoint</Application>
  <PresentationFormat>Widescreen</PresentationFormat>
  <Paragraphs>223</Paragraphs>
  <Slides>52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Tw Cen MT</vt:lpstr>
      <vt:lpstr>Tw Cen MT Condensed</vt:lpstr>
      <vt:lpstr>Wingdings</vt:lpstr>
      <vt:lpstr>Wingdings 3</vt:lpstr>
      <vt:lpstr>Integral</vt:lpstr>
      <vt:lpstr>Why and How We Write</vt:lpstr>
      <vt:lpstr>Source and Inspiration</vt:lpstr>
      <vt:lpstr>Why Write</vt:lpstr>
      <vt:lpstr>Listen to other people’s advice, but that doesn’t mean you should follow it</vt:lpstr>
      <vt:lpstr>Why Write?</vt:lpstr>
      <vt:lpstr>Why Write?</vt:lpstr>
      <vt:lpstr>WRITE!</vt:lpstr>
      <vt:lpstr>PowerPoint Presentation</vt:lpstr>
      <vt:lpstr>Primarily you are a writer, so get good at it.</vt:lpstr>
      <vt:lpstr>Publications ARE the Currency in Academics like Profits are in business.</vt:lpstr>
      <vt:lpstr>Graduate School Writing</vt:lpstr>
      <vt:lpstr>How We Write</vt:lpstr>
      <vt:lpstr>Writing BASE</vt:lpstr>
      <vt:lpstr>Writing BASE</vt:lpstr>
      <vt:lpstr>How Do You Write</vt:lpstr>
      <vt:lpstr>Emotional Habits</vt:lpstr>
      <vt:lpstr>Emotional Writing</vt:lpstr>
      <vt:lpstr>In the long run, the road to productivity will be a long and tedious one unless you can find meaningful ways to pave it with pleasure.</vt:lpstr>
      <vt:lpstr>What aspects of writing give me most pleasure and what pleasurable activities can I integrate to support my productivity? [paraphrase]</vt:lpstr>
      <vt:lpstr>Behavioral Habits</vt:lpstr>
      <vt:lpstr>Finding your Behavioral Habits</vt:lpstr>
      <vt:lpstr>Writing is an “infinitely postponable” activity.</vt:lpstr>
      <vt:lpstr>The best time to write is any time you do.</vt:lpstr>
      <vt:lpstr>Timers</vt:lpstr>
      <vt:lpstr>There is no “right” place for writing. The best place to write is anywhere you do.</vt:lpstr>
      <vt:lpstr>The best way to write is any way that works for you.</vt:lpstr>
      <vt:lpstr>Social Habits</vt:lpstr>
      <vt:lpstr>For, With, and Among</vt:lpstr>
      <vt:lpstr>When we write for others, we engage in conversation with our readers.   When we write with others, we work with colleagues toward a common product  when we write among others, we create a community of writers.</vt:lpstr>
      <vt:lpstr>Artisanal Habits</vt:lpstr>
      <vt:lpstr>Crafty Writing</vt:lpstr>
      <vt:lpstr>To be a successful academic, it is not enough merely to have mastered the craft of writing intelligibly.   You must also be creative enough to produce original research, …</vt:lpstr>
      <vt:lpstr>… persuasive enough to convey the significance of your findings to others,  prolific enough to feed the tenure and promotion machine, …</vt:lpstr>
      <vt:lpstr>… confident enough to withstand the slings and arrows of peer review,  strategic enough to pick your way safely through the treacherous terrain of academic politics, …</vt:lpstr>
      <vt:lpstr>… well organized enough to juggle multiple roles and commitments,  and persistent enough to keep on writing and publishing no matter what.</vt:lpstr>
      <vt:lpstr>A lot of students make the mistake of comparing their beginning efforts with other people’s final products.</vt:lpstr>
      <vt:lpstr>Things To Try</vt:lpstr>
      <vt:lpstr>Emotional Habits – Things to Try</vt:lpstr>
      <vt:lpstr>Emotional Habits – Things to Try</vt:lpstr>
      <vt:lpstr>Emotional Habits – Things to Try</vt:lpstr>
      <vt:lpstr>Behavioral Habits for Time – Things to Try</vt:lpstr>
      <vt:lpstr>Behavioral Habits for Place – Things to Try</vt:lpstr>
      <vt:lpstr>Behavioral Habits for How – Things to Try</vt:lpstr>
      <vt:lpstr>Behavioral Habits for How – Things to try</vt:lpstr>
      <vt:lpstr>Social Habits – Things to Try</vt:lpstr>
      <vt:lpstr>Social Habits – Things to Try</vt:lpstr>
      <vt:lpstr>Artisanal Habits – Things to Try</vt:lpstr>
      <vt:lpstr>Artisanal Habits</vt:lpstr>
      <vt:lpstr>Get Lucky and Maximize Opportunity  notice and act on chance opportunities  Trust Your intuition  Persevere in the face of criticism and rejection  See the positive side of unlucky events </vt:lpstr>
      <vt:lpstr>The taxpayer has just funded your research. The least you can do is tell them what you did.</vt:lpstr>
      <vt:lpstr>Building a productive writing practice can be hard, slow, frustrating work—yet successful academics find satisfaction and joy in that labor, nourished by the pleasures of the process and made stronger by its challenges.</vt:lpstr>
      <vt:lpstr>If you have strong negative emotions about writing…undertake prewriting activities that shift your mood positively. [paraphrase]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BASE</dc:title>
  <dc:creator>Heather Talbott</dc:creator>
  <cp:lastModifiedBy>Heather Talbott</cp:lastModifiedBy>
  <cp:revision>20</cp:revision>
  <dcterms:created xsi:type="dcterms:W3CDTF">2023-03-31T21:06:16Z</dcterms:created>
  <dcterms:modified xsi:type="dcterms:W3CDTF">2023-05-30T18:39:52Z</dcterms:modified>
</cp:coreProperties>
</file>